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81" r:id="rId4"/>
    <p:sldId id="258" r:id="rId5"/>
    <p:sldId id="271" r:id="rId6"/>
    <p:sldId id="272" r:id="rId7"/>
    <p:sldId id="273" r:id="rId8"/>
    <p:sldId id="274" r:id="rId9"/>
    <p:sldId id="275" r:id="rId10"/>
    <p:sldId id="284" r:id="rId11"/>
    <p:sldId id="285" r:id="rId12"/>
    <p:sldId id="280" r:id="rId13"/>
    <p:sldId id="270" r:id="rId14"/>
    <p:sldId id="286" r:id="rId15"/>
    <p:sldId id="277" r:id="rId16"/>
    <p:sldId id="293" r:id="rId17"/>
    <p:sldId id="259" r:id="rId18"/>
    <p:sldId id="260" r:id="rId19"/>
    <p:sldId id="287" r:id="rId20"/>
    <p:sldId id="288" r:id="rId21"/>
    <p:sldId id="289" r:id="rId22"/>
    <p:sldId id="292" r:id="rId23"/>
    <p:sldId id="290" r:id="rId24"/>
    <p:sldId id="261" r:id="rId25"/>
    <p:sldId id="294" r:id="rId26"/>
    <p:sldId id="297" r:id="rId27"/>
    <p:sldId id="298" r:id="rId28"/>
    <p:sldId id="299" r:id="rId29"/>
    <p:sldId id="300" r:id="rId30"/>
    <p:sldId id="295" r:id="rId31"/>
    <p:sldId id="316" r:id="rId32"/>
    <p:sldId id="296" r:id="rId33"/>
    <p:sldId id="262" r:id="rId34"/>
    <p:sldId id="301" r:id="rId35"/>
    <p:sldId id="263" r:id="rId36"/>
    <p:sldId id="302" r:id="rId37"/>
    <p:sldId id="265" r:id="rId38"/>
    <p:sldId id="304" r:id="rId39"/>
    <p:sldId id="305" r:id="rId40"/>
    <p:sldId id="317" r:id="rId41"/>
    <p:sldId id="318" r:id="rId42"/>
    <p:sldId id="319" r:id="rId43"/>
    <p:sldId id="306" r:id="rId44"/>
    <p:sldId id="307" r:id="rId45"/>
    <p:sldId id="320" r:id="rId46"/>
    <p:sldId id="309" r:id="rId47"/>
    <p:sldId id="310" r:id="rId48"/>
    <p:sldId id="325" r:id="rId49"/>
    <p:sldId id="311" r:id="rId50"/>
    <p:sldId id="321" r:id="rId51"/>
    <p:sldId id="312" r:id="rId52"/>
    <p:sldId id="322" r:id="rId53"/>
    <p:sldId id="313" r:id="rId54"/>
    <p:sldId id="323" r:id="rId55"/>
    <p:sldId id="314" r:id="rId56"/>
    <p:sldId id="324" r:id="rId57"/>
    <p:sldId id="315" r:id="rId58"/>
    <p:sldId id="266" r:id="rId59"/>
    <p:sldId id="267" r:id="rId60"/>
    <p:sldId id="303" r:id="rId61"/>
    <p:sldId id="268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00"/>
    <a:srgbClr val="008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618" autoAdjust="0"/>
    <p:restoredTop sz="94674" autoAdjust="0"/>
  </p:normalViewPr>
  <p:slideViewPr>
    <p:cSldViewPr snapToGrid="0" snapToObjects="1">
      <p:cViewPr>
        <p:scale>
          <a:sx n="100" d="100"/>
          <a:sy n="100" d="100"/>
        </p:scale>
        <p:origin x="-1320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56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66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2103F-C087-9545-9B24-4243E6E02A1A}" type="datetimeFigureOut">
              <a:rPr lang="en-US" smtClean="0"/>
              <a:pPr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DAA3-0754-224B-A0A4-7D5157277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df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df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df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df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df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df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df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df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df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df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df"/><Relationship Id="rId3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df"/><Relationship Id="rId3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df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df"/><Relationship Id="rId3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df"/><Relationship Id="rId3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df"/><Relationship Id="rId3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Relationship Id="rId3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df"/><Relationship Id="rId3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df"/><Relationship Id="rId3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df"/><Relationship Id="rId3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df"/><Relationship Id="rId3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df"/><Relationship Id="rId3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df"/><Relationship Id="rId3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df"/><Relationship Id="rId3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df"/><Relationship Id="rId3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df"/><Relationship Id="rId3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lassicandromanticpianos.org/performance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jMwM9AEkzsQ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/>
              <a:t>Piano </a:t>
            </a:r>
            <a:r>
              <a:rPr lang="en-US" sz="3200" b="1" i="1" dirty="0"/>
              <a:t>Techniques and Effects in Piano Music:  An Historical Approach to </a:t>
            </a:r>
            <a:r>
              <a:rPr lang="en-US" sz="3200" b="1" i="1" dirty="0" smtClean="0"/>
              <a:t>Pedaling</a:t>
            </a:r>
            <a:endParaRPr lang="en-US" sz="3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b="1" i="1" dirty="0" smtClean="0"/>
              <a:t>Dr. Karen W. Buckland</a:t>
            </a:r>
          </a:p>
          <a:p>
            <a:r>
              <a:rPr lang="en-US" sz="1800" b="1" i="1" dirty="0" smtClean="0"/>
              <a:t>Northern Nevada Music Teachers Association Meeting   </a:t>
            </a:r>
          </a:p>
          <a:p>
            <a:r>
              <a:rPr lang="en-US" sz="1800" b="1" i="1" dirty="0" smtClean="0"/>
              <a:t>Steinway Piano Gallery (500 E. </a:t>
            </a:r>
            <a:r>
              <a:rPr lang="en-US" sz="1800" b="1" i="1" dirty="0" err="1" smtClean="0"/>
              <a:t>Moana</a:t>
            </a:r>
            <a:r>
              <a:rPr lang="en-US" sz="1800" b="1" i="1" dirty="0" smtClean="0"/>
              <a:t> Lane)  </a:t>
            </a:r>
          </a:p>
          <a:p>
            <a:r>
              <a:rPr lang="en-US" sz="1800" b="1" i="1" dirty="0" smtClean="0"/>
              <a:t>Wednesday, May 17, 10:00 a.m.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Characteristics of Early Fortepiano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dirty="0" smtClean="0"/>
              <a:t>Wood frame (small grand)</a:t>
            </a:r>
          </a:p>
          <a:p>
            <a:pPr algn="ctr">
              <a:buNone/>
            </a:pPr>
            <a:r>
              <a:rPr lang="en-US" dirty="0" smtClean="0"/>
              <a:t>			</a:t>
            </a:r>
          </a:p>
          <a:p>
            <a:pPr algn="ctr">
              <a:buNone/>
            </a:pPr>
            <a:r>
              <a:rPr lang="en-US" dirty="0" smtClean="0"/>
              <a:t>Ability to play dynamics</a:t>
            </a:r>
          </a:p>
          <a:p>
            <a:pPr algn="ctr">
              <a:buNone/>
            </a:pPr>
            <a:r>
              <a:rPr lang="en-US" dirty="0" smtClean="0"/>
              <a:t>					 </a:t>
            </a:r>
          </a:p>
          <a:p>
            <a:pPr algn="ctr">
              <a:buNone/>
            </a:pPr>
            <a:r>
              <a:rPr lang="en-US" dirty="0" smtClean="0"/>
              <a:t>Unwound bass strings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No </a:t>
            </a:r>
            <a:r>
              <a:rPr lang="en-US" dirty="0" smtClean="0"/>
              <a:t>pedals/Varied </a:t>
            </a:r>
            <a:r>
              <a:rPr lang="en-US" dirty="0" smtClean="0"/>
              <a:t>types </a:t>
            </a:r>
            <a:r>
              <a:rPr lang="en-US" smtClean="0"/>
              <a:t>of pedals</a:t>
            </a:r>
            <a:endParaRPr lang="en-US" smtClean="0"/>
          </a:p>
          <a:p>
            <a:pPr algn="ctr">
              <a:buNone/>
            </a:pPr>
            <a:r>
              <a:rPr lang="en-US" dirty="0" smtClean="0"/>
              <a:t>									</a:t>
            </a:r>
          </a:p>
          <a:p>
            <a:pPr algn="ctr">
              <a:buNone/>
            </a:pPr>
            <a:r>
              <a:rPr lang="en-US" dirty="0" smtClean="0"/>
              <a:t>Small range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Later Fortepiano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en-US" sz="2400" dirty="0" smtClean="0"/>
              <a:t>Greater dynamic range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Larger size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Ornate 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Addition of pedals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Metal frame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Cross stringing</a:t>
            </a:r>
          </a:p>
          <a:p>
            <a:pPr algn="ctr">
              <a:buNone/>
            </a:pPr>
            <a:r>
              <a:rPr lang="en-US" sz="2400" dirty="0" smtClean="0"/>
              <a:t>				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Grand (small and large)</a:t>
            </a:r>
          </a:p>
          <a:p>
            <a:pPr>
              <a:buNone/>
            </a:pPr>
            <a:r>
              <a:rPr lang="en-US" dirty="0" smtClean="0"/>
              <a:t>Square</a:t>
            </a:r>
          </a:p>
          <a:p>
            <a:pPr>
              <a:buNone/>
            </a:pPr>
            <a:r>
              <a:rPr lang="en-US" dirty="0" smtClean="0"/>
              <a:t>Upright</a:t>
            </a:r>
          </a:p>
          <a:p>
            <a:pPr>
              <a:buNone/>
            </a:pPr>
            <a:r>
              <a:rPr lang="en-US" dirty="0" smtClean="0"/>
              <a:t>																									“Harp” Pianos</a:t>
            </a:r>
          </a:p>
          <a:p>
            <a:pPr>
              <a:buNone/>
            </a:pPr>
            <a:r>
              <a:rPr lang="en-US" sz="1000" dirty="0" smtClean="0"/>
              <a:t>																												</a:t>
            </a:r>
            <a:endParaRPr lang="en-US" sz="1081" dirty="0" smtClean="0"/>
          </a:p>
          <a:p>
            <a:pPr>
              <a:buNone/>
            </a:pPr>
            <a:r>
              <a:rPr lang="en-US" dirty="0" smtClean="0"/>
              <a:t>					</a:t>
            </a:r>
          </a:p>
          <a:p>
            <a:pPr>
              <a:buNone/>
            </a:pPr>
            <a:r>
              <a:rPr lang="en-US" dirty="0" smtClean="0"/>
              <a:t>											</a:t>
            </a:r>
          </a:p>
          <a:p>
            <a:pPr>
              <a:buNone/>
            </a:pPr>
            <a:r>
              <a:rPr lang="en-US" dirty="0" smtClean="0"/>
              <a:t>																</a:t>
            </a:r>
            <a:r>
              <a:rPr lang="en-US" sz="1081" dirty="0" err="1" smtClean="0"/>
              <a:t>justbecause.com</a:t>
            </a:r>
            <a:r>
              <a:rPr lang="en-US" sz="1081" dirty="0" smtClean="0"/>
              <a:t>	</a:t>
            </a: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						Glass Harmonica</a:t>
            </a:r>
          </a:p>
          <a:p>
            <a:pPr>
              <a:buNone/>
            </a:pPr>
            <a:r>
              <a:rPr lang="en-US" sz="1000" dirty="0" smtClean="0"/>
              <a:t>							</a:t>
            </a:r>
          </a:p>
          <a:p>
            <a:pPr>
              <a:buNone/>
            </a:pPr>
            <a:r>
              <a:rPr lang="en-US" sz="1000" dirty="0" smtClean="0"/>
              <a:t>							</a:t>
            </a:r>
            <a:r>
              <a:rPr lang="en-US" sz="1000" dirty="0" err="1"/>
              <a:t>t</a:t>
            </a:r>
            <a:r>
              <a:rPr lang="en-US" sz="1000" dirty="0" err="1" smtClean="0"/>
              <a:t>homasbloch.net</a:t>
            </a:r>
            <a:endParaRPr lang="en-US" sz="1176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874" y="1600200"/>
            <a:ext cx="2620926" cy="331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19463"/>
            <a:ext cx="2395719" cy="280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Inventions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1810 </a:t>
            </a:r>
            <a:r>
              <a:rPr lang="en-US" dirty="0" err="1" smtClean="0"/>
              <a:t>Érard</a:t>
            </a:r>
            <a:r>
              <a:rPr lang="en-US" dirty="0" smtClean="0"/>
              <a:t> </a:t>
            </a:r>
            <a:r>
              <a:rPr lang="en-US" dirty="0"/>
              <a:t>double escapement - </a:t>
            </a:r>
            <a:r>
              <a:rPr lang="en-US" dirty="0" smtClean="0"/>
              <a:t>Liszt </a:t>
            </a:r>
            <a:r>
              <a:rPr lang="en-US" b="1" dirty="0" smtClean="0"/>
              <a:t>	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 smtClean="0"/>
              <a:t>1820 </a:t>
            </a:r>
            <a:r>
              <a:rPr lang="en-US" dirty="0" err="1"/>
              <a:t>Pape</a:t>
            </a:r>
            <a:r>
              <a:rPr lang="en-US" dirty="0"/>
              <a:t> </a:t>
            </a:r>
            <a:r>
              <a:rPr lang="en-US" dirty="0" smtClean="0"/>
              <a:t>over stringing </a:t>
            </a:r>
            <a:r>
              <a:rPr lang="en-US" dirty="0"/>
              <a:t>(first patent in US by Steinway in 1859</a:t>
            </a:r>
            <a:r>
              <a:rPr lang="en-US" dirty="0" smtClean="0"/>
              <a:t>)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1825 </a:t>
            </a:r>
            <a:r>
              <a:rPr lang="en-US" dirty="0"/>
              <a:t>C</a:t>
            </a:r>
            <a:r>
              <a:rPr lang="en-US" dirty="0" smtClean="0"/>
              <a:t>ast </a:t>
            </a:r>
            <a:r>
              <a:rPr lang="en-US" dirty="0"/>
              <a:t>iron </a:t>
            </a:r>
            <a:r>
              <a:rPr lang="en-US" dirty="0" smtClean="0"/>
              <a:t>frame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1873 </a:t>
            </a:r>
            <a:r>
              <a:rPr lang="en-US" dirty="0" smtClean="0"/>
              <a:t>Aliquot stringing</a:t>
            </a:r>
            <a:endParaRPr lang="en-US" b="1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Escapement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r>
              <a:rPr lang="en-US" sz="1000" dirty="0" smtClean="0"/>
              <a:t>																				</a:t>
            </a:r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r>
              <a:rPr lang="en-US" sz="1000" dirty="0" err="1" smtClean="0"/>
              <a:t>Lvbeethoven.fr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287" y="3033516"/>
            <a:ext cx="4405513" cy="2789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05184"/>
            <a:ext cx="3810000" cy="242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Stringing and Cast Iron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000" dirty="0" err="1" smtClean="0"/>
              <a:t>Reverb.com</a:t>
            </a: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r>
              <a:rPr lang="en-US" sz="1000" dirty="0" smtClean="0"/>
              <a:t>																                         </a:t>
            </a:r>
            <a:r>
              <a:rPr lang="en-US" sz="1000" dirty="0" err="1" smtClean="0"/>
              <a:t>yost.com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1500"/>
            <a:ext cx="4276361" cy="2608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03" y="3459480"/>
            <a:ext cx="3783097" cy="2331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56" dirty="0" smtClean="0"/>
              <a:t>Aliquot Stringing  Invented by </a:t>
            </a:r>
            <a:r>
              <a:rPr lang="en-US" sz="3556" dirty="0" err="1" smtClean="0"/>
              <a:t>Blüthner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Additional un-struck string in the top three octaves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Not in contact with hammers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Sympathetic vibration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Adds color and resonance </a:t>
            </a:r>
          </a:p>
          <a:p>
            <a:pPr>
              <a:buNone/>
            </a:pPr>
            <a:r>
              <a:rPr lang="en-US" sz="2400" dirty="0" smtClean="0"/>
              <a:t>	to the entire instrument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800" dirty="0" smtClean="0"/>
          </a:p>
          <a:p>
            <a:pPr>
              <a:buNone/>
            </a:pPr>
            <a:endParaRPr lang="en-US" sz="800" dirty="0" smtClean="0"/>
          </a:p>
          <a:p>
            <a:pPr>
              <a:buNone/>
            </a:pPr>
            <a:r>
              <a:rPr lang="en-US" sz="1000" dirty="0" smtClean="0"/>
              <a:t>																</a:t>
            </a:r>
            <a:r>
              <a:rPr lang="en-US" sz="1000" dirty="0" err="1" smtClean="0"/>
              <a:t>Courtneypianos.co.uk</a:t>
            </a:r>
            <a:endParaRPr lang="en-US" sz="1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193" y="2565400"/>
            <a:ext cx="4401507" cy="321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Pedals:  Types </a:t>
            </a:r>
            <a:r>
              <a:rPr lang="en-US" sz="3600" dirty="0"/>
              <a:t>and </a:t>
            </a:r>
            <a:r>
              <a:rPr lang="en-US" sz="3600" dirty="0" smtClean="0"/>
              <a:t>Function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/>
              <a:t>Modern </a:t>
            </a:r>
            <a:r>
              <a:rPr lang="en-US" dirty="0" smtClean="0"/>
              <a:t>Piano</a:t>
            </a:r>
          </a:p>
          <a:p>
            <a:pPr algn="ctr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1. Damper Pedal</a:t>
            </a:r>
          </a:p>
          <a:p>
            <a:pPr marL="514350" indent="-514350">
              <a:buAutoNum type="arabicPeriod" startAt="2"/>
            </a:pPr>
            <a:r>
              <a:rPr lang="en-US" i="1" dirty="0" err="1" smtClean="0"/>
              <a:t>una</a:t>
            </a:r>
            <a:r>
              <a:rPr lang="en-US" i="1" dirty="0" smtClean="0"/>
              <a:t> </a:t>
            </a:r>
            <a:r>
              <a:rPr lang="en-US" i="1" dirty="0" err="1"/>
              <a:t>corda</a:t>
            </a:r>
            <a:r>
              <a:rPr lang="en-US" i="1" dirty="0"/>
              <a:t> </a:t>
            </a:r>
            <a:r>
              <a:rPr lang="en-US" i="1" dirty="0" smtClean="0"/>
              <a:t>Pedal</a:t>
            </a:r>
          </a:p>
          <a:p>
            <a:pPr marL="514350" indent="-514350">
              <a:buAutoNum type="arabicPeriod" startAt="2"/>
            </a:pPr>
            <a:r>
              <a:rPr lang="en-US" i="1" dirty="0" err="1" smtClean="0"/>
              <a:t>Sostenuto</a:t>
            </a:r>
            <a:r>
              <a:rPr lang="en-US" i="1" dirty="0" smtClean="0"/>
              <a:t> </a:t>
            </a:r>
            <a:r>
              <a:rPr lang="en-US" i="1" dirty="0"/>
              <a:t>Pedal (1875 Steinway</a:t>
            </a:r>
            <a:r>
              <a:rPr lang="en-US" i="1" dirty="0" smtClean="0"/>
              <a:t>)</a:t>
            </a:r>
          </a:p>
          <a:p>
            <a:pPr marL="514350" indent="-514350">
              <a:buAutoNum type="arabicPeriod" startAt="2"/>
            </a:pPr>
            <a:r>
              <a:rPr lang="en-US" i="1" dirty="0" smtClean="0"/>
              <a:t>Practice Pedal</a:t>
            </a:r>
          </a:p>
          <a:p>
            <a:pPr marL="514350" indent="-514350">
              <a:buAutoNum type="arabicPeriod" startAt="2"/>
            </a:pPr>
            <a:r>
              <a:rPr lang="en-US" i="1" dirty="0" smtClean="0"/>
              <a:t>Dampen </a:t>
            </a:r>
            <a:r>
              <a:rPr lang="en-US" i="1" dirty="0"/>
              <a:t>by Hand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Pedals:  Fortepianos/Early </a:t>
            </a:r>
            <a:r>
              <a:rPr lang="en-US" dirty="0"/>
              <a:t>Pianofortes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algn="ctr">
              <a:buNone/>
            </a:pPr>
            <a:r>
              <a:rPr lang="en-US" sz="3459" dirty="0" smtClean="0"/>
              <a:t>Knee Levers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/>
              <a:t>Stein, Walter, </a:t>
            </a:r>
            <a:r>
              <a:rPr lang="en-US" dirty="0" err="1" smtClean="0"/>
              <a:t>Silbermann</a:t>
            </a:r>
            <a:r>
              <a:rPr lang="en-US" dirty="0" smtClean="0"/>
              <a:t>, </a:t>
            </a:r>
            <a:r>
              <a:rPr lang="en-US" dirty="0" err="1" smtClean="0"/>
              <a:t>Broadwood</a:t>
            </a:r>
            <a:r>
              <a:rPr lang="en-US" dirty="0" smtClean="0"/>
              <a:t>, </a:t>
            </a:r>
            <a:r>
              <a:rPr lang="en-US" dirty="0" err="1" smtClean="0"/>
              <a:t>Clementi</a:t>
            </a: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Locations</a:t>
            </a:r>
            <a:r>
              <a:rPr lang="en-US" dirty="0"/>
              <a:t>: centrally located or on sides (Haydn</a:t>
            </a:r>
            <a:r>
              <a:rPr lang="en-US" dirty="0" smtClean="0"/>
              <a:t>) </a:t>
            </a:r>
          </a:p>
          <a:p>
            <a:pPr marL="514350" indent="-514350">
              <a:buNone/>
            </a:pPr>
            <a:endParaRPr lang="en-US" dirty="0"/>
          </a:p>
          <a:p>
            <a:pPr marL="514350" indent="-514350">
              <a:buNone/>
            </a:pPr>
            <a:r>
              <a:rPr lang="en-US" dirty="0" smtClean="0"/>
              <a:t>Right </a:t>
            </a:r>
            <a:r>
              <a:rPr lang="en-US" dirty="0"/>
              <a:t>Knee raises only treble; Left Knee raises all </a:t>
            </a:r>
            <a:r>
              <a:rPr lang="en-US" dirty="0" smtClean="0"/>
              <a:t>dampers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Initially </a:t>
            </a:r>
            <a:r>
              <a:rPr lang="en-US" dirty="0"/>
              <a:t>used to dampen chords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3600"/>
            <a:ext cx="8229600" cy="526256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3459" dirty="0" smtClean="0"/>
              <a:t>Moderator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800" dirty="0" smtClean="0"/>
              <a:t>Allows string to “sing”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Layer </a:t>
            </a:r>
            <a:r>
              <a:rPr lang="en-US" sz="2800" dirty="0"/>
              <a:t>of leather (deerskin)</a:t>
            </a:r>
            <a:r>
              <a:rPr lang="en-US" sz="2800" dirty="0" smtClean="0"/>
              <a:t> or</a:t>
            </a:r>
          </a:p>
          <a:p>
            <a:pPr>
              <a:buNone/>
            </a:pPr>
            <a:r>
              <a:rPr lang="en-US" sz="2800" dirty="0" smtClean="0"/>
              <a:t>soft </a:t>
            </a:r>
            <a:r>
              <a:rPr lang="en-US" sz="2800" dirty="0"/>
              <a:t>cloth between hammer</a:t>
            </a:r>
            <a:r>
              <a:rPr lang="en-US" sz="2800" dirty="0" smtClean="0"/>
              <a:t> </a:t>
            </a:r>
          </a:p>
          <a:p>
            <a:pPr>
              <a:buNone/>
            </a:pPr>
            <a:r>
              <a:rPr lang="en-US" sz="2800" dirty="0" smtClean="0"/>
              <a:t>and strings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Play with knees</a:t>
            </a:r>
          </a:p>
          <a:p>
            <a:pPr>
              <a:buNone/>
            </a:pPr>
            <a:r>
              <a:rPr lang="en-US" sz="2800" dirty="0" smtClean="0"/>
              <a:t>																</a:t>
            </a:r>
            <a:r>
              <a:rPr lang="en-US" sz="1081" dirty="0" err="1" smtClean="0"/>
              <a:t>earlypiano.co.uk</a:t>
            </a:r>
            <a:endParaRPr lang="en-US" sz="1081" dirty="0" smtClean="0"/>
          </a:p>
          <a:p>
            <a:pPr>
              <a:buNone/>
            </a:pPr>
            <a:r>
              <a:rPr lang="en-US" sz="2800" dirty="0" smtClean="0"/>
              <a:t>Requires a longer pedal to sustain tones</a:t>
            </a:r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2061337"/>
            <a:ext cx="4076700" cy="2948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historical </a:t>
            </a:r>
            <a:r>
              <a:rPr lang="en-US" dirty="0"/>
              <a:t>research and performance </a:t>
            </a:r>
            <a:r>
              <a:rPr lang="en-US" dirty="0" smtClean="0"/>
              <a:t>practice 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use of pedals for coloristic effects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7700"/>
            <a:ext cx="8229600" cy="5503863"/>
          </a:xfrm>
        </p:spPr>
        <p:txBody>
          <a:bodyPr>
            <a:normAutofit fontScale="77500" lnSpcReduction="20000"/>
          </a:bodyPr>
          <a:lstStyle/>
          <a:p>
            <a:pPr marL="514350" indent="-514350" algn="ctr">
              <a:buNone/>
            </a:pPr>
            <a:r>
              <a:rPr lang="en-US" sz="4571" dirty="0" smtClean="0"/>
              <a:t>Foot Pedals</a:t>
            </a:r>
          </a:p>
          <a:p>
            <a:pPr marL="514350" indent="-514350" algn="ctr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Initially </a:t>
            </a:r>
            <a:r>
              <a:rPr lang="en-US" dirty="0"/>
              <a:t>on side, later in the </a:t>
            </a:r>
            <a:r>
              <a:rPr lang="en-US" dirty="0" smtClean="0"/>
              <a:t>middle 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/>
              <a:t>A</a:t>
            </a:r>
            <a:r>
              <a:rPr lang="en-US" dirty="0" smtClean="0"/>
              <a:t>ttributed </a:t>
            </a:r>
            <a:r>
              <a:rPr lang="en-US" dirty="0"/>
              <a:t>to London </a:t>
            </a:r>
            <a:r>
              <a:rPr lang="en-US" dirty="0" smtClean="0"/>
              <a:t>builders (</a:t>
            </a:r>
            <a:r>
              <a:rPr lang="en-US" dirty="0" err="1" smtClean="0"/>
              <a:t>Broadwood</a:t>
            </a:r>
            <a:r>
              <a:rPr lang="en-US" dirty="0" smtClean="0"/>
              <a:t>) </a:t>
            </a:r>
          </a:p>
          <a:p>
            <a:pPr marL="514350" indent="-514350">
              <a:buNone/>
            </a:pPr>
            <a:endParaRPr lang="en-US" dirty="0"/>
          </a:p>
          <a:p>
            <a:pPr marL="514350" indent="-514350">
              <a:buNone/>
            </a:pPr>
            <a:r>
              <a:rPr lang="en-US" dirty="0" smtClean="0"/>
              <a:t>Mozart – “provided </a:t>
            </a:r>
            <a:r>
              <a:rPr lang="en-US" dirty="0"/>
              <a:t>resonance and </a:t>
            </a:r>
            <a:r>
              <a:rPr lang="en-US" dirty="0" smtClean="0"/>
              <a:t>vibration” </a:t>
            </a:r>
          </a:p>
          <a:p>
            <a:pPr marL="514350" indent="-514350">
              <a:buNone/>
            </a:pPr>
            <a:r>
              <a:rPr lang="en-US" dirty="0" smtClean="0"/>
              <a:t>	a.  Split Damper</a:t>
            </a:r>
          </a:p>
          <a:p>
            <a:pPr marL="514350" indent="-514350">
              <a:buNone/>
            </a:pPr>
            <a:r>
              <a:rPr lang="en-US" dirty="0" smtClean="0"/>
              <a:t>	</a:t>
            </a:r>
            <a:r>
              <a:rPr lang="en-US" dirty="0" err="1" smtClean="0"/>
              <a:t>b</a:t>
            </a:r>
            <a:r>
              <a:rPr lang="en-US" dirty="0" smtClean="0"/>
              <a:t>.  Lute Stop, Moderator, Bassoon Stop, Celeste</a:t>
            </a:r>
          </a:p>
          <a:p>
            <a:pPr marL="514350" indent="-514350">
              <a:buNone/>
            </a:pPr>
            <a:r>
              <a:rPr lang="en-US" dirty="0" smtClean="0"/>
              <a:t>	</a:t>
            </a:r>
            <a:r>
              <a:rPr lang="en-US" dirty="0" err="1"/>
              <a:t>c</a:t>
            </a:r>
            <a:r>
              <a:rPr lang="en-US" dirty="0" smtClean="0"/>
              <a:t>.  Pianissimo Stop </a:t>
            </a:r>
          </a:p>
          <a:p>
            <a:pPr marL="514350" indent="-514350">
              <a:buNone/>
            </a:pPr>
            <a:r>
              <a:rPr lang="en-US" dirty="0"/>
              <a:t>	</a:t>
            </a:r>
            <a:r>
              <a:rPr lang="en-US" dirty="0" err="1" smtClean="0"/>
              <a:t>d</a:t>
            </a:r>
            <a:r>
              <a:rPr lang="en-US" dirty="0" smtClean="0"/>
              <a:t>.  Janissary Pedal (Mozart “Rondo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Turca</a:t>
            </a:r>
            <a:r>
              <a:rPr lang="en-US" dirty="0" smtClean="0"/>
              <a:t>” and Beethoven) </a:t>
            </a:r>
          </a:p>
          <a:p>
            <a:pPr marL="514350" indent="-514350">
              <a:buNone/>
            </a:pPr>
            <a:r>
              <a:rPr lang="en-US" dirty="0"/>
              <a:t>	</a:t>
            </a:r>
            <a:r>
              <a:rPr lang="en-US" dirty="0" err="1" smtClean="0"/>
              <a:t>e</a:t>
            </a:r>
            <a:r>
              <a:rPr lang="en-US" dirty="0" smtClean="0"/>
              <a:t>.  </a:t>
            </a:r>
            <a:r>
              <a:rPr lang="en-US" i="1" dirty="0" err="1" smtClean="0"/>
              <a:t>una</a:t>
            </a:r>
            <a:r>
              <a:rPr lang="en-US" i="1" dirty="0" smtClean="0"/>
              <a:t> </a:t>
            </a:r>
            <a:r>
              <a:rPr lang="en-US" i="1" dirty="0" err="1" smtClean="0"/>
              <a:t>corda</a:t>
            </a:r>
            <a:endParaRPr lang="en-US" i="1" dirty="0" smtClean="0"/>
          </a:p>
          <a:p>
            <a:pPr marL="514350" indent="-514350">
              <a:buNone/>
            </a:pPr>
            <a:r>
              <a:rPr lang="en-US" i="1" dirty="0" smtClean="0"/>
              <a:t>	</a:t>
            </a:r>
            <a:r>
              <a:rPr lang="en-US" dirty="0" err="1"/>
              <a:t>f</a:t>
            </a:r>
            <a:r>
              <a:rPr lang="en-US" dirty="0" smtClean="0"/>
              <a:t>.  </a:t>
            </a:r>
            <a:r>
              <a:rPr lang="en-US" dirty="0" err="1" smtClean="0"/>
              <a:t>Sostenuto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7100"/>
            <a:ext cx="8229600" cy="519906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sz="3765" dirty="0" smtClean="0"/>
              <a:t>Pedal Piano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3294" dirty="0" smtClean="0"/>
              <a:t>Piano </a:t>
            </a:r>
            <a:r>
              <a:rPr lang="en-US" sz="3294" dirty="0"/>
              <a:t>with built-in </a:t>
            </a:r>
            <a:r>
              <a:rPr lang="en-US" sz="3294" dirty="0" smtClean="0"/>
              <a:t>pedal board or a </a:t>
            </a:r>
            <a:r>
              <a:rPr lang="en-US" sz="3294" dirty="0"/>
              <a:t>separate pedal board with set of strings attached to a grand piano</a:t>
            </a:r>
            <a:r>
              <a:rPr lang="en-US" sz="3294" dirty="0" smtClean="0"/>
              <a:t> </a:t>
            </a:r>
          </a:p>
          <a:p>
            <a:pPr>
              <a:buNone/>
            </a:pPr>
            <a:endParaRPr lang="en-US" sz="3294" dirty="0" smtClean="0"/>
          </a:p>
          <a:p>
            <a:pPr>
              <a:buNone/>
            </a:pPr>
            <a:r>
              <a:rPr lang="en-US" sz="3294" dirty="0"/>
              <a:t>D</a:t>
            </a:r>
            <a:r>
              <a:rPr lang="en-US" sz="3294" dirty="0" smtClean="0"/>
              <a:t>erived </a:t>
            </a:r>
            <a:r>
              <a:rPr lang="en-US" sz="3294" dirty="0"/>
              <a:t>from cimbalom with additional keyboard set on top of strings</a:t>
            </a:r>
            <a:r>
              <a:rPr lang="en-US" sz="3294" dirty="0" smtClean="0"/>
              <a:t>  </a:t>
            </a:r>
          </a:p>
          <a:p>
            <a:pPr>
              <a:buNone/>
            </a:pPr>
            <a:endParaRPr lang="en-US" sz="3294" dirty="0" smtClean="0"/>
          </a:p>
          <a:p>
            <a:pPr>
              <a:buNone/>
            </a:pPr>
            <a:r>
              <a:rPr lang="en-US" sz="3294" dirty="0" smtClean="0"/>
              <a:t>Initially </a:t>
            </a:r>
            <a:r>
              <a:rPr lang="en-US" sz="3294" dirty="0"/>
              <a:t>no dampers, later added </a:t>
            </a:r>
            <a:r>
              <a:rPr lang="en-US" sz="3294" dirty="0" smtClean="0"/>
              <a:t>dampers </a:t>
            </a:r>
          </a:p>
          <a:p>
            <a:pPr>
              <a:buNone/>
            </a:pPr>
            <a:endParaRPr lang="en-US" sz="3294" dirty="0" smtClean="0"/>
          </a:p>
          <a:p>
            <a:pPr>
              <a:buNone/>
            </a:pPr>
            <a:r>
              <a:rPr lang="en-US" sz="3294" dirty="0" smtClean="0"/>
              <a:t>Mozart </a:t>
            </a:r>
            <a:r>
              <a:rPr lang="en-US" sz="3294" dirty="0"/>
              <a:t>(owned a </a:t>
            </a:r>
            <a:r>
              <a:rPr lang="en-US" sz="3294" i="1" dirty="0" err="1"/>
              <a:t>Hammerflügel</a:t>
            </a:r>
            <a:r>
              <a:rPr lang="en-US" sz="3294" i="1" dirty="0"/>
              <a:t> with </a:t>
            </a:r>
            <a:r>
              <a:rPr lang="en-US" sz="3294" i="1" dirty="0" smtClean="0"/>
              <a:t>pedal board </a:t>
            </a:r>
            <a:r>
              <a:rPr lang="en-US" sz="3294" i="1" dirty="0"/>
              <a:t>by Anton Walter), Schumann, and Mendelssohn</a:t>
            </a:r>
            <a:endParaRPr lang="en-US" sz="3294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Pedal Piano 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 err="1" smtClean="0"/>
              <a:t>Hammerflügel</a:t>
            </a:r>
            <a:r>
              <a:rPr lang="en-US" sz="3200" dirty="0" smtClean="0"/>
              <a:t> with Pedal Board)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41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/>
          </a:p>
          <a:p>
            <a:pPr>
              <a:buNone/>
            </a:pPr>
            <a:r>
              <a:rPr lang="en-US" sz="1000" dirty="0" err="1" smtClean="0"/>
              <a:t>jc-neupert.de</a:t>
            </a:r>
            <a:r>
              <a:rPr lang="en-US" sz="1000" dirty="0" smtClean="0"/>
              <a:t>	</a:t>
            </a:r>
            <a:r>
              <a:rPr lang="en-US" dirty="0" smtClean="0"/>
              <a:t>										</a:t>
            </a:r>
          </a:p>
          <a:p>
            <a:pPr>
              <a:buNone/>
            </a:pPr>
            <a:r>
              <a:rPr lang="en-US" dirty="0" smtClean="0"/>
              <a:t>															</a:t>
            </a:r>
          </a:p>
          <a:p>
            <a:pPr>
              <a:buNone/>
            </a:pPr>
            <a:r>
              <a:rPr lang="en-US" sz="1081" dirty="0" smtClean="0"/>
              <a:t>																										</a:t>
            </a:r>
          </a:p>
          <a:p>
            <a:pPr>
              <a:buNone/>
            </a:pPr>
            <a:r>
              <a:rPr lang="en-US" sz="1081" dirty="0" smtClean="0"/>
              <a:t>																									</a:t>
            </a:r>
            <a:r>
              <a:rPr lang="en-US" sz="1081" dirty="0" err="1" smtClean="0"/>
              <a:t>commons.wikimedia.org</a:t>
            </a:r>
            <a:endParaRPr lang="en-US" sz="108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174" y="2959100"/>
            <a:ext cx="4063626" cy="321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41500"/>
            <a:ext cx="4165974" cy="3326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Swell Pedal (Johannes </a:t>
            </a:r>
            <a:r>
              <a:rPr lang="en-US" dirty="0" err="1" smtClean="0"/>
              <a:t>Pohlmann</a:t>
            </a:r>
            <a:r>
              <a:rPr lang="en-US" dirty="0" smtClean="0"/>
              <a:t>)</a:t>
            </a:r>
            <a:endParaRPr lang="en-US" sz="2800" dirty="0" smtClean="0"/>
          </a:p>
          <a:p>
            <a:pPr algn="ctr">
              <a:buNone/>
            </a:pPr>
            <a:r>
              <a:rPr lang="en-US" sz="2800" dirty="0" smtClean="0"/>
              <a:t>Could raise and lower the lid of the piano</a:t>
            </a:r>
          </a:p>
          <a:p>
            <a:pPr algn="ctr">
              <a:buNone/>
            </a:pPr>
            <a:r>
              <a:rPr lang="en-US" sz="2800" dirty="0" smtClean="0"/>
              <a:t>Controlled volume</a:t>
            </a:r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r>
              <a:rPr lang="en-US" dirty="0" smtClean="0"/>
              <a:t>Hand Stop </a:t>
            </a:r>
          </a:p>
          <a:p>
            <a:pPr algn="ctr">
              <a:buNone/>
            </a:pPr>
            <a:r>
              <a:rPr lang="en-US" sz="2800" dirty="0" smtClean="0"/>
              <a:t>Pedal Manipulated by hand</a:t>
            </a:r>
          </a:p>
          <a:p>
            <a:pPr algn="ctr">
              <a:buNone/>
            </a:pPr>
            <a:r>
              <a:rPr lang="en-US" sz="2800" dirty="0" smtClean="0"/>
              <a:t>May require two people</a:t>
            </a:r>
          </a:p>
          <a:p>
            <a:pPr algn="ctr"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Pedal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800" dirty="0" smtClean="0"/>
              <a:t>Symbols: </a:t>
            </a:r>
            <a:r>
              <a:rPr lang="en-US" sz="2800" i="1" dirty="0" err="1" smtClean="0"/>
              <a:t>u.c</a:t>
            </a:r>
            <a:r>
              <a:rPr lang="en-US" sz="2800" i="1" dirty="0"/>
              <a:t>.</a:t>
            </a:r>
            <a:r>
              <a:rPr lang="en-US" sz="2800" dirty="0"/>
              <a:t>, </a:t>
            </a:r>
            <a:r>
              <a:rPr lang="en-US" sz="2800" i="1" dirty="0"/>
              <a:t>due </a:t>
            </a:r>
            <a:r>
              <a:rPr lang="en-US" sz="2800" dirty="0"/>
              <a:t>and </a:t>
            </a:r>
            <a:r>
              <a:rPr lang="en-US" sz="2800" i="1" dirty="0" err="1"/>
              <a:t>tre</a:t>
            </a:r>
            <a:r>
              <a:rPr lang="en-US" sz="2800" i="1" dirty="0"/>
              <a:t>, </a:t>
            </a:r>
            <a:r>
              <a:rPr lang="en-US" sz="2800" dirty="0"/>
              <a:t>damper, dotted line, solid line, </a:t>
            </a:r>
            <a:r>
              <a:rPr lang="en-US" sz="2800" dirty="0" err="1" smtClean="0"/>
              <a:t>ped</a:t>
            </a: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Types of pedaling:  Sustain, Touch, Flutter, Quarter, Half, </a:t>
            </a:r>
          </a:p>
          <a:p>
            <a:pPr>
              <a:buNone/>
            </a:pPr>
            <a:r>
              <a:rPr lang="en-US" sz="2800" dirty="0" smtClean="0"/>
              <a:t>	Three-Quarter, Full, Overlapping, Delayed, Accented, Rhythmic, Syncopated</a:t>
            </a:r>
          </a:p>
          <a:p>
            <a:pPr>
              <a:buNone/>
            </a:pP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56" dirty="0" smtClean="0"/>
              <a:t/>
            </a:r>
            <a:br>
              <a:rPr lang="en-US" sz="3556" dirty="0" smtClean="0"/>
            </a:br>
            <a:r>
              <a:rPr lang="en-US" sz="2667" dirty="0" smtClean="0"/>
              <a:t>Samuel </a:t>
            </a:r>
            <a:r>
              <a:rPr lang="en-US" sz="2667" dirty="0" err="1" smtClean="0"/>
              <a:t>Maykapar</a:t>
            </a:r>
            <a:r>
              <a:rPr lang="en-US" sz="2667" dirty="0" smtClean="0"/>
              <a:t> Pedal Prelude 2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Content Placeholder 7" descr="Maykapar Preludes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>
            <a:off x="457200" y="1155700"/>
            <a:ext cx="8229600" cy="5448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Maykapar</a:t>
            </a:r>
            <a:r>
              <a:rPr lang="en-US" sz="2400" dirty="0" smtClean="0"/>
              <a:t> Prelude 4</a:t>
            </a:r>
            <a:endParaRPr lang="en-US" sz="2400" dirty="0"/>
          </a:p>
        </p:txBody>
      </p:sp>
      <p:pic>
        <p:nvPicPr>
          <p:cNvPr id="4" name="Picture 3" descr="Maykapar Prelud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310924" y="1028700"/>
            <a:ext cx="4504214" cy="582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ykapar Prelud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76463" y="266700"/>
            <a:ext cx="4783137" cy="6507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ykapar Preludes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>
            <a:off x="-1397000" y="685800"/>
            <a:ext cx="8432800" cy="5348581"/>
          </a:xfrm>
        </p:spPr>
      </p:pic>
      <p:pic>
        <p:nvPicPr>
          <p:cNvPr id="8" name="Picture 7" descr="Maykapar Prelud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24364" y="685800"/>
            <a:ext cx="4258886" cy="551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ykapar Preludes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>
            <a:off x="457200" y="673100"/>
            <a:ext cx="8229600" cy="5956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Overview of the Fortepiano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Examples of Fortepianos </a:t>
            </a:r>
            <a:r>
              <a:rPr lang="en-US" dirty="0" smtClean="0">
                <a:latin typeface="Calibri"/>
                <a:cs typeface="Calibri"/>
              </a:rPr>
              <a:t>and</a:t>
            </a:r>
            <a:r>
              <a:rPr lang="en-US" dirty="0" smtClean="0"/>
              <a:t> Builders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Characteristics of Early and Later Fortepiano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Designs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Inventions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Mozart Sonata in F Major, K. 332, </a:t>
            </a:r>
            <a:r>
              <a:rPr lang="en-US" sz="3200" dirty="0" err="1" smtClean="0"/>
              <a:t>mvt</a:t>
            </a:r>
            <a:r>
              <a:rPr lang="en-US" sz="3200" dirty="0" smtClean="0"/>
              <a:t>. I </a:t>
            </a:r>
            <a:endParaRPr lang="en-US" sz="3200" dirty="0"/>
          </a:p>
        </p:txBody>
      </p:sp>
      <p:pic>
        <p:nvPicPr>
          <p:cNvPr id="9" name="Picture 8" descr="Mozart Trois Sonatas (K. 332 and Rondo alla Turca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" y="914400"/>
            <a:ext cx="9144000" cy="5902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zart Trois Sonatas (K. 332 and Rondo alla Turca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Beethoven “</a:t>
            </a:r>
            <a:r>
              <a:rPr lang="en-US" sz="3200" dirty="0" err="1" smtClean="0"/>
              <a:t>Pathetique</a:t>
            </a:r>
            <a:r>
              <a:rPr lang="en-US" sz="3200" dirty="0" smtClean="0"/>
              <a:t>”, </a:t>
            </a:r>
            <a:r>
              <a:rPr lang="en-US" sz="3200" dirty="0" err="1" smtClean="0"/>
              <a:t>mvt</a:t>
            </a:r>
            <a:r>
              <a:rPr lang="en-US" sz="3200" dirty="0" smtClean="0"/>
              <a:t>. 2 </a:t>
            </a:r>
            <a:endParaRPr lang="en-US" sz="3200" dirty="0"/>
          </a:p>
        </p:txBody>
      </p:sp>
      <p:pic>
        <p:nvPicPr>
          <p:cNvPr id="6" name="Picture 5" descr="Beethoven Sonata in c minor, Op. 13 (&quot;Pathetique&quot;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107017"/>
            <a:ext cx="8505735" cy="5776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Critical and Creative Listening to the Pedal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49403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400" dirty="0" smtClean="0"/>
              <a:t>Introduction </a:t>
            </a:r>
            <a:r>
              <a:rPr lang="en-US" sz="2400" dirty="0"/>
              <a:t>to and the Mechanics of the </a:t>
            </a:r>
            <a:r>
              <a:rPr lang="en-US" sz="2400" dirty="0" smtClean="0"/>
              <a:t>Pedals     </a:t>
            </a:r>
          </a:p>
          <a:p>
            <a:pPr marL="514350" indent="-514350">
              <a:buNone/>
            </a:pPr>
            <a:endParaRPr lang="en-US" sz="2400" dirty="0" smtClean="0"/>
          </a:p>
          <a:p>
            <a:pPr marL="514350" indent="-514350">
              <a:buNone/>
            </a:pPr>
            <a:r>
              <a:rPr lang="en-US" sz="2400" dirty="0" smtClean="0"/>
              <a:t>Explanation </a:t>
            </a:r>
            <a:r>
              <a:rPr lang="en-US" sz="2400" dirty="0"/>
              <a:t>of Pedal </a:t>
            </a:r>
            <a:r>
              <a:rPr lang="en-US" sz="2400" dirty="0" smtClean="0"/>
              <a:t>Use  </a:t>
            </a:r>
          </a:p>
          <a:p>
            <a:pPr marL="514350" indent="-514350">
              <a:buNone/>
            </a:pPr>
            <a:endParaRPr lang="en-US" sz="2400" dirty="0" smtClean="0"/>
          </a:p>
          <a:p>
            <a:pPr marL="514350" indent="-514350">
              <a:buNone/>
            </a:pPr>
            <a:r>
              <a:rPr lang="en-US" sz="2400" dirty="0" smtClean="0"/>
              <a:t>Importance of Seating and Balance </a:t>
            </a:r>
          </a:p>
          <a:p>
            <a:pPr marL="514350" indent="-514350">
              <a:buNone/>
            </a:pPr>
            <a:endParaRPr lang="en-US" sz="2400" dirty="0" smtClean="0"/>
          </a:p>
          <a:p>
            <a:pPr marL="514350" indent="-514350">
              <a:buNone/>
            </a:pPr>
            <a:r>
              <a:rPr lang="en-US" sz="2400" dirty="0" smtClean="0"/>
              <a:t>Duets, Duos, Trios, and Quartets</a:t>
            </a:r>
          </a:p>
          <a:p>
            <a:pPr marL="514350" indent="-514350">
              <a:buNone/>
            </a:pPr>
            <a:endParaRPr lang="en-US" sz="2400" dirty="0" smtClean="0"/>
          </a:p>
          <a:p>
            <a:pPr marL="514350" indent="-514350">
              <a:buNone/>
            </a:pPr>
            <a:r>
              <a:rPr lang="en-US" sz="2400" dirty="0" smtClean="0"/>
              <a:t>Decisions </a:t>
            </a:r>
            <a:r>
              <a:rPr lang="en-US" sz="2400" dirty="0"/>
              <a:t>Based on Listening (Pre</a:t>
            </a:r>
            <a:r>
              <a:rPr lang="en-US" sz="2400" dirty="0" smtClean="0"/>
              <a:t>-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/>
              <a:t>During Performance</a:t>
            </a:r>
            <a:r>
              <a:rPr lang="en-US" sz="2400" dirty="0" smtClean="0"/>
              <a:t>)</a:t>
            </a:r>
          </a:p>
          <a:p>
            <a:pPr marL="514350" indent="-514350"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Create Exercises for Listening to the Pedal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en-US" sz="2800" dirty="0" smtClean="0"/>
          </a:p>
          <a:p>
            <a:pPr marL="514350" indent="-514350">
              <a:buNone/>
            </a:pPr>
            <a:r>
              <a:rPr lang="en-US" sz="2800" dirty="0" smtClean="0"/>
              <a:t>Five-Finger Patterns, Scales, Arpeggios, </a:t>
            </a:r>
          </a:p>
          <a:p>
            <a:pPr marL="514350" indent="-514350">
              <a:buNone/>
            </a:pPr>
            <a:r>
              <a:rPr lang="en-US" sz="2800" dirty="0" smtClean="0"/>
              <a:t>Chords, and Harmonic Progressions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indent="-514350">
              <a:buNone/>
            </a:pPr>
            <a:r>
              <a:rPr lang="en-US" sz="2800" dirty="0" smtClean="0"/>
              <a:t>Use Various Types of Pedaling with Bass and Pedal; Treble and Pedal; Combined Treble, Bass and Pedal; Harmonic Progressions and Pedal</a:t>
            </a:r>
          </a:p>
          <a:p>
            <a:pPr marL="514350" indent="-514350">
              <a:buNone/>
            </a:pPr>
            <a:r>
              <a:rPr lang="en-US" sz="2800" dirty="0" smtClean="0"/>
              <a:t>  </a:t>
            </a:r>
          </a:p>
          <a:p>
            <a:pPr marL="514350" indent="-514350">
              <a:buNone/>
            </a:pPr>
            <a:r>
              <a:rPr lang="en-US" sz="2800" dirty="0" smtClean="0"/>
              <a:t>Make Decisions Based on Listening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Decisions Based on Style and Performance Practice (facsimile vs. modern editions)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2400" dirty="0" smtClean="0"/>
              <a:t>When </a:t>
            </a:r>
            <a:r>
              <a:rPr lang="en-US" sz="2400" dirty="0"/>
              <a:t>and How to </a:t>
            </a:r>
            <a:r>
              <a:rPr lang="en-US" sz="2400" dirty="0" smtClean="0"/>
              <a:t>Use?</a:t>
            </a:r>
          </a:p>
          <a:p>
            <a:pPr>
              <a:buNone/>
            </a:pPr>
            <a:r>
              <a:rPr lang="en-US" sz="2400" dirty="0" smtClean="0"/>
              <a:t>Create </a:t>
            </a:r>
            <a:r>
              <a:rPr lang="en-US" sz="2400" dirty="0"/>
              <a:t>Initial </a:t>
            </a:r>
            <a:r>
              <a:rPr lang="en-US" sz="2400" dirty="0" smtClean="0"/>
              <a:t>Resonance 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Scalar </a:t>
            </a:r>
            <a:r>
              <a:rPr lang="en-US" sz="2400" dirty="0"/>
              <a:t>Passages and Harmonic </a:t>
            </a:r>
            <a:r>
              <a:rPr lang="en-US" sz="2400" dirty="0" smtClean="0"/>
              <a:t>Use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Sustain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Sound </a:t>
            </a:r>
            <a:r>
              <a:rPr lang="en-US" sz="2400" dirty="0"/>
              <a:t>and </a:t>
            </a:r>
            <a:r>
              <a:rPr lang="en-US" sz="2400" dirty="0" smtClean="0"/>
              <a:t>Color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Dynamic </a:t>
            </a:r>
            <a:r>
              <a:rPr lang="en-US" sz="2400" dirty="0"/>
              <a:t>Contrasts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Use of the Pedal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smtClean="0"/>
              <a:t>Specific Directions by the Composer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Not as a Substitute for Finger Legato or Poor Technique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 smtClean="0"/>
              <a:t>Chromatic Passages (Especially in the Bass)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Arpeggios (Combinations)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Clarity of Articulation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Samples of Pedaling in Repertoire</a:t>
            </a:r>
            <a:br>
              <a:rPr lang="en-US" sz="2800" dirty="0" smtClean="0"/>
            </a:br>
            <a:r>
              <a:rPr lang="en-US" sz="1778" dirty="0" smtClean="0"/>
              <a:t>Bach Prelude in C Major, BWV 846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8" name="Picture 7" descr="Bach Prelude in C Major, BWV 846 Manuscrip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374900" y="1104900"/>
            <a:ext cx="4559300" cy="575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02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Haydn Sonata in C Major, Hob. XVI/50, </a:t>
            </a:r>
            <a:r>
              <a:rPr lang="en-US" sz="3200" dirty="0" err="1" smtClean="0"/>
              <a:t>mvt</a:t>
            </a:r>
            <a:r>
              <a:rPr lang="en-US" sz="3200" dirty="0" smtClean="0"/>
              <a:t>. 1 </a:t>
            </a:r>
            <a:endParaRPr lang="en-US" sz="3200" dirty="0"/>
          </a:p>
        </p:txBody>
      </p:sp>
      <p:pic>
        <p:nvPicPr>
          <p:cNvPr id="4" name="Picture 3" descr="Haydn Piano Sonata in C Major, Hob. XVI-5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78000" y="982662"/>
            <a:ext cx="5219700" cy="5583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Beethoven “</a:t>
            </a:r>
            <a:r>
              <a:rPr lang="en-US" sz="3200" dirty="0" err="1" smtClean="0"/>
              <a:t>Pathetique</a:t>
            </a:r>
            <a:r>
              <a:rPr lang="en-US" sz="3200" dirty="0" smtClean="0"/>
              <a:t>” Sonata Rondo</a:t>
            </a:r>
            <a:endParaRPr lang="en-US" sz="3200" dirty="0"/>
          </a:p>
        </p:txBody>
      </p:sp>
      <p:pic>
        <p:nvPicPr>
          <p:cNvPr id="7" name="Picture 6" descr="Beethoven Sonata in c minor, Op. 13 (&quot;Pathetique&quot;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35000" y="1181100"/>
            <a:ext cx="7823200" cy="532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111" dirty="0"/>
              <a:t>Historical Background of</a:t>
            </a:r>
            <a:r>
              <a:rPr lang="en-US" sz="3111" dirty="0" smtClean="0"/>
              <a:t> Keyboard Instruments</a:t>
            </a:r>
            <a:br>
              <a:rPr lang="en-US" sz="3111" dirty="0" smtClean="0"/>
            </a:br>
            <a:r>
              <a:rPr lang="en-US" sz="3111" dirty="0" smtClean="0"/>
              <a:t>Examples of Fortepianos and Builders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err="1" smtClean="0"/>
              <a:t>Cristofori</a:t>
            </a:r>
            <a:r>
              <a:rPr lang="en-US" sz="2800" dirty="0" smtClean="0"/>
              <a:t> 1720</a:t>
            </a:r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r>
              <a:rPr lang="en-US" sz="1000" dirty="0" smtClean="0"/>
              <a:t>							</a:t>
            </a:r>
            <a:r>
              <a:rPr lang="en-US" sz="1000" dirty="0" err="1" smtClean="0"/>
              <a:t>Ptg.org</a:t>
            </a:r>
            <a:endParaRPr lang="en-US" sz="1000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078" y="2786063"/>
            <a:ext cx="34671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ethoven Sonata in c minor, Op. 13 (&quot;Pathetique&quot;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13815"/>
            <a:ext cx="8445500" cy="6550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Beethoven Sonata in </a:t>
            </a:r>
            <a:r>
              <a:rPr lang="en-US" sz="2800" dirty="0" err="1" smtClean="0"/>
              <a:t>d</a:t>
            </a:r>
            <a:r>
              <a:rPr lang="en-US" sz="2800" dirty="0" smtClean="0"/>
              <a:t> minor (“Tempest”), Op. 31, No. 2 </a:t>
            </a:r>
            <a:endParaRPr lang="en-US" sz="2800" dirty="0"/>
          </a:p>
        </p:txBody>
      </p:sp>
      <p:pic>
        <p:nvPicPr>
          <p:cNvPr id="4" name="Picture 3" descr="Beethoven Sonata in d minor, Op. 31, No. 2 &quot;Tempest&quot;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47701" y="1132240"/>
            <a:ext cx="7692638" cy="5357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ethoven Sonata in d minor, Op. 31, No. 2 &quot;Tempest&quot;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5100" y="377383"/>
            <a:ext cx="8882522" cy="6354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ethoven Sonata in d minor, Op. 31, No. 2 &quot;Tempest&quot;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7555" r="-17555"/>
              <a:stretch>
                <a:fillRect/>
              </a:stretch>
            </p:blipFill>
          </mc:Choice>
          <mc:Fallback>
            <p:blipFill>
              <a:blip r:embed="rId3"/>
              <a:srcRect l="-17555" r="-17555"/>
              <a:stretch>
                <a:fillRect/>
              </a:stretch>
            </p:blipFill>
          </mc:Fallback>
        </mc:AlternateContent>
        <p:spPr>
          <a:xfrm>
            <a:off x="-876300" y="116681"/>
            <a:ext cx="10807700" cy="64873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763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Chopin - interpreting his pedal markings</a:t>
            </a:r>
            <a:br>
              <a:rPr lang="en-US" sz="2800" dirty="0" smtClean="0"/>
            </a:br>
            <a:r>
              <a:rPr lang="en-US" sz="2400" dirty="0" smtClean="0"/>
              <a:t>Mazurka on B-flat Major, Op. 7, No. 1 </a:t>
            </a:r>
            <a:endParaRPr lang="en-US" sz="2800" dirty="0"/>
          </a:p>
        </p:txBody>
      </p:sp>
      <p:pic>
        <p:nvPicPr>
          <p:cNvPr id="6" name="Picture 5" descr="Chopin Mazurka in B-flat, Op. 7, No. 1 pag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28700"/>
            <a:ext cx="6019800" cy="5752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opin Mazurka in B-flat Major, Op. 7, No. 1 full score with footnot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33400" y="609600"/>
            <a:ext cx="8382000" cy="11408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0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Chopin </a:t>
            </a:r>
            <a:r>
              <a:rPr lang="en-US" sz="2000" dirty="0" err="1" smtClean="0"/>
              <a:t>Étude</a:t>
            </a:r>
            <a:r>
              <a:rPr lang="en-US" sz="2000" dirty="0" smtClean="0"/>
              <a:t> in E Major, Op. 10, No. 3</a:t>
            </a:r>
            <a:endParaRPr lang="en-US" sz="2000" dirty="0"/>
          </a:p>
        </p:txBody>
      </p:sp>
      <p:pic>
        <p:nvPicPr>
          <p:cNvPr id="6" name="Picture 5" descr="Chopin Etude, Op. 10, No. 3 first edi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46300" y="889001"/>
            <a:ext cx="4612157" cy="5968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8462"/>
          </a:xfrm>
        </p:spPr>
        <p:txBody>
          <a:bodyPr>
            <a:normAutofit fontScale="90000"/>
          </a:bodyPr>
          <a:lstStyle/>
          <a:p>
            <a:r>
              <a:rPr lang="en-US" sz="2400" dirty="0" err="1" smtClean="0"/>
              <a:t>Prélude</a:t>
            </a:r>
            <a:r>
              <a:rPr lang="en-US" sz="2400" dirty="0" smtClean="0"/>
              <a:t> in D-flat Major, Op. 7, No. 1 (“Raindrop”) </a:t>
            </a:r>
            <a:endParaRPr lang="en-US" sz="2400" dirty="0"/>
          </a:p>
        </p:txBody>
      </p:sp>
      <p:pic>
        <p:nvPicPr>
          <p:cNvPr id="5" name="Picture 4" descr="Chopin Prelud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33600" y="673100"/>
            <a:ext cx="4865688" cy="612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opin Prelud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19300" y="32402"/>
            <a:ext cx="5106988" cy="6825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55880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Grande </a:t>
            </a:r>
            <a:r>
              <a:rPr lang="en-US" sz="3200" dirty="0" err="1" smtClean="0"/>
              <a:t>valse</a:t>
            </a:r>
            <a:r>
              <a:rPr lang="en-US" sz="3200" dirty="0" smtClean="0"/>
              <a:t> </a:t>
            </a:r>
            <a:r>
              <a:rPr lang="en-US" sz="3200" dirty="0" err="1" smtClean="0"/>
              <a:t>brillante</a:t>
            </a:r>
            <a:r>
              <a:rPr lang="en-US" sz="3200" dirty="0" smtClean="0"/>
              <a:t> in E-flat Major, Op. 18</a:t>
            </a:r>
            <a:endParaRPr lang="en-US" sz="3200" dirty="0"/>
          </a:p>
        </p:txBody>
      </p:sp>
      <p:pic>
        <p:nvPicPr>
          <p:cNvPr id="4" name="Picture 3" descr="Chopin Grande valse brillante in E-flat Major, Op. 1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28800" y="825501"/>
            <a:ext cx="533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Viennese Fortepianos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Graf (Haydn)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Mozart (Stein)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Walter (Mozart)</a:t>
            </a:r>
          </a:p>
          <a:p>
            <a:pPr>
              <a:buNone/>
            </a:pPr>
            <a:r>
              <a:rPr lang="en-US" sz="2800" dirty="0" smtClean="0"/>
              <a:t>							</a:t>
            </a:r>
          </a:p>
          <a:p>
            <a:pPr>
              <a:buNone/>
            </a:pPr>
            <a:r>
              <a:rPr lang="en-US" sz="2800" dirty="0" smtClean="0"/>
              <a:t>																																	</a:t>
            </a:r>
            <a:r>
              <a:rPr lang="en-US" sz="1000" dirty="0" err="1" smtClean="0"/>
              <a:t>metmuseum.org</a:t>
            </a: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r>
              <a:rPr lang="en-US" sz="2800" dirty="0" smtClean="0"/>
              <a:t>				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									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646" y="2019300"/>
            <a:ext cx="3247559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opin Grande valse brillante in E-flat Major, Op. 1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49400" y="0"/>
            <a:ext cx="533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Mendelssohn </a:t>
            </a:r>
            <a:r>
              <a:rPr lang="en-US" sz="3200" dirty="0" err="1" smtClean="0"/>
              <a:t>Duetto</a:t>
            </a:r>
            <a:r>
              <a:rPr lang="en-US" sz="3200" dirty="0" smtClean="0"/>
              <a:t>, Op. 38, No. 6 </a:t>
            </a:r>
            <a:endParaRPr lang="en-US" sz="3200" dirty="0"/>
          </a:p>
        </p:txBody>
      </p:sp>
      <p:pic>
        <p:nvPicPr>
          <p:cNvPr id="4" name="Picture 3" descr="Mendelssohn Songs_Without_Words, Duetto, Op. 38, No. 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03500" y="774562"/>
            <a:ext cx="4821238" cy="6083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ndelssohn Songs_Without_Words, Duetto, Op. 38, No. 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19300" y="0"/>
            <a:ext cx="51260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Debussy</a:t>
            </a:r>
            <a:endParaRPr lang="en-US" sz="3200" i="1" dirty="0"/>
          </a:p>
        </p:txBody>
      </p:sp>
      <p:pic>
        <p:nvPicPr>
          <p:cNvPr id="5" name="Picture 4" descr="Debussy Clair de Lun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330450" y="825500"/>
            <a:ext cx="4900695" cy="603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ussy Clair de Lun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87563" y="0"/>
            <a:ext cx="52990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52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Debussy</a:t>
            </a:r>
            <a:endParaRPr lang="en-US" sz="3200" dirty="0"/>
          </a:p>
        </p:txBody>
      </p:sp>
      <p:pic>
        <p:nvPicPr>
          <p:cNvPr id="4" name="Picture 3" descr="Debussy, Pour le Piano, Prelud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319019" y="685800"/>
            <a:ext cx="4954905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ussy, Pour le Piano, Prelud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74888" y="0"/>
            <a:ext cx="51022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Schoenberg </a:t>
            </a:r>
            <a:r>
              <a:rPr lang="en-US" sz="2800" dirty="0" err="1" smtClean="0"/>
              <a:t>Sechs</a:t>
            </a:r>
            <a:r>
              <a:rPr lang="en-US" sz="2800" dirty="0" smtClean="0"/>
              <a:t> </a:t>
            </a:r>
            <a:r>
              <a:rPr lang="en-US" sz="2800" dirty="0" err="1" smtClean="0"/>
              <a:t>kleine</a:t>
            </a:r>
            <a:r>
              <a:rPr lang="en-US" sz="2800" dirty="0" smtClean="0"/>
              <a:t> </a:t>
            </a:r>
            <a:r>
              <a:rPr lang="en-US" sz="2800" dirty="0" err="1" smtClean="0"/>
              <a:t>Klavierstücke</a:t>
            </a:r>
            <a:r>
              <a:rPr lang="en-US" sz="2800" dirty="0" smtClean="0"/>
              <a:t>, Op. 19, No. 6</a:t>
            </a:r>
            <a:endParaRPr lang="en-US" sz="2800" dirty="0"/>
          </a:p>
        </p:txBody>
      </p:sp>
      <p:pic>
        <p:nvPicPr>
          <p:cNvPr id="4" name="Picture 3" descr="Shoenberg, Sechs kleine Klavierstücke, Op. 1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62163" y="914400"/>
            <a:ext cx="52990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6500"/>
            <a:ext cx="8229600" cy="2959100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94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sz="3500" dirty="0"/>
              <a:t>Bach, Carl Philipp Emmanuel.  </a:t>
            </a:r>
            <a:r>
              <a:rPr lang="en-US" sz="3500" i="1" dirty="0"/>
              <a:t>Essay on the True Art of Playing Keyboard Instruments.  Translated and Edited by William J. Mitchell.  New York:  W.W. Norton and Co., </a:t>
            </a:r>
            <a:r>
              <a:rPr lang="en-US" sz="3500" i="1" dirty="0" smtClean="0"/>
              <a:t>1974.</a:t>
            </a:r>
          </a:p>
          <a:p>
            <a:pPr>
              <a:buNone/>
            </a:pPr>
            <a:endParaRPr lang="en-US" sz="3500" i="1" dirty="0" smtClean="0"/>
          </a:p>
          <a:p>
            <a:pPr>
              <a:buNone/>
            </a:pPr>
            <a:r>
              <a:rPr lang="en-US" sz="3500" dirty="0" err="1" smtClean="0"/>
              <a:t>Badura</a:t>
            </a:r>
            <a:r>
              <a:rPr lang="en-US" sz="3500" dirty="0"/>
              <a:t>-Skoda, Eva and Paul</a:t>
            </a:r>
            <a:r>
              <a:rPr lang="en-US" sz="3500" i="1" dirty="0"/>
              <a:t>.</a:t>
            </a:r>
            <a:r>
              <a:rPr lang="en-US" sz="3500" i="1" dirty="0" smtClean="0"/>
              <a:t>  </a:t>
            </a:r>
            <a:r>
              <a:rPr lang="en-US" sz="3500" i="1" dirty="0"/>
              <a:t>Interpreting Mozart:  The Performance of His Piano Pieces and Other Compositions.  </a:t>
            </a:r>
            <a:r>
              <a:rPr lang="en-US" sz="3500" dirty="0"/>
              <a:t>Second Edition.  New York:  </a:t>
            </a:r>
            <a:r>
              <a:rPr lang="en-US" sz="3500" dirty="0" err="1"/>
              <a:t>Routledge</a:t>
            </a:r>
            <a:r>
              <a:rPr lang="en-US" sz="3500" dirty="0"/>
              <a:t>, Taylor and Francis Group, LLC, 2008</a:t>
            </a:r>
            <a:r>
              <a:rPr lang="en-US" sz="3500" dirty="0" smtClean="0"/>
              <a:t>.</a:t>
            </a:r>
          </a:p>
          <a:p>
            <a:pPr>
              <a:buNone/>
            </a:pPr>
            <a:endParaRPr lang="en-US" sz="3500" dirty="0" smtClean="0"/>
          </a:p>
          <a:p>
            <a:pPr>
              <a:buNone/>
            </a:pPr>
            <a:r>
              <a:rPr lang="en-US" sz="3500" dirty="0" err="1" smtClean="0"/>
              <a:t>Badura</a:t>
            </a:r>
            <a:r>
              <a:rPr lang="en-US" sz="3500" dirty="0"/>
              <a:t>-Skoda, Eva. </a:t>
            </a:r>
            <a:r>
              <a:rPr lang="en-US" sz="3500" i="1" dirty="0"/>
              <a:t> The History of the Pianoforte:  A Documentary in Sound.  </a:t>
            </a:r>
            <a:r>
              <a:rPr lang="en-US" sz="3500" dirty="0"/>
              <a:t>Bloomington:  Indiana University Press, 1999.  </a:t>
            </a:r>
            <a:r>
              <a:rPr lang="en-US" sz="3500" dirty="0" smtClean="0"/>
              <a:t>Video</a:t>
            </a:r>
          </a:p>
          <a:p>
            <a:pPr>
              <a:buNone/>
            </a:pPr>
            <a:endParaRPr lang="en-US" sz="3500" dirty="0" smtClean="0"/>
          </a:p>
          <a:p>
            <a:pPr>
              <a:buNone/>
            </a:pPr>
            <a:r>
              <a:rPr lang="en-US" sz="3500" dirty="0" err="1" smtClean="0"/>
              <a:t>Crombie</a:t>
            </a:r>
            <a:r>
              <a:rPr lang="en-US" sz="3500" dirty="0" smtClean="0"/>
              <a:t>, David.</a:t>
            </a:r>
            <a:r>
              <a:rPr lang="en-US" sz="3500" i="1" dirty="0" smtClean="0"/>
              <a:t>  Piano:  Evolution, Design and Performance.  </a:t>
            </a:r>
            <a:r>
              <a:rPr lang="en-US" sz="3500" dirty="0" smtClean="0"/>
              <a:t>New York:  Barnes and Noble, 1995.</a:t>
            </a:r>
          </a:p>
          <a:p>
            <a:pPr>
              <a:buNone/>
            </a:pPr>
            <a:endParaRPr lang="en-US" sz="3500" dirty="0" smtClean="0"/>
          </a:p>
          <a:p>
            <a:pPr>
              <a:buNone/>
            </a:pPr>
            <a:r>
              <a:rPr lang="en-US" sz="3500" dirty="0" smtClean="0"/>
              <a:t>Czerny</a:t>
            </a:r>
            <a:r>
              <a:rPr lang="en-US" sz="3500" dirty="0"/>
              <a:t>, Carl</a:t>
            </a:r>
            <a:r>
              <a:rPr lang="en-US" sz="3500" i="1" dirty="0"/>
              <a:t>.  Complete Theoretical and Practical Piano Forte School, Op. 500.  </a:t>
            </a:r>
            <a:r>
              <a:rPr lang="en-US" sz="3500" dirty="0"/>
              <a:t>Vienna:  A. </a:t>
            </a:r>
            <a:r>
              <a:rPr lang="en-US" sz="3500" dirty="0" err="1"/>
              <a:t>Diabelli</a:t>
            </a:r>
            <a:r>
              <a:rPr lang="en-US" sz="3500" dirty="0"/>
              <a:t> and Comp., 1838.  </a:t>
            </a:r>
            <a:r>
              <a:rPr lang="en-US" sz="3500" dirty="0" err="1"/>
              <a:t>Petrucci</a:t>
            </a:r>
            <a:r>
              <a:rPr lang="en-US" sz="3500" dirty="0"/>
              <a:t> Music Library.  </a:t>
            </a:r>
            <a:r>
              <a:rPr lang="en-US" sz="3500" dirty="0" err="1"/>
              <a:t>IMSLP.org</a:t>
            </a:r>
            <a:r>
              <a:rPr lang="en-US" sz="3500" dirty="0" smtClean="0"/>
              <a:t> </a:t>
            </a:r>
          </a:p>
          <a:p>
            <a:pPr>
              <a:buNone/>
            </a:pPr>
            <a:endParaRPr lang="en-US" sz="3500" dirty="0" smtClean="0"/>
          </a:p>
          <a:p>
            <a:pPr>
              <a:buNone/>
            </a:pPr>
            <a:r>
              <a:rPr lang="en-US" sz="3500" dirty="0" smtClean="0"/>
              <a:t>de </a:t>
            </a:r>
            <a:r>
              <a:rPr lang="en-US" sz="3500" dirty="0"/>
              <a:t>Silva, </a:t>
            </a:r>
            <a:r>
              <a:rPr lang="en-US" sz="3500" dirty="0" err="1"/>
              <a:t>Preethi</a:t>
            </a:r>
            <a:r>
              <a:rPr lang="en-US" sz="3500" dirty="0"/>
              <a:t>, translated. </a:t>
            </a:r>
            <a:r>
              <a:rPr lang="en-US" sz="3500" i="1" dirty="0"/>
              <a:t> The Fortepiano Writings of </a:t>
            </a:r>
            <a:r>
              <a:rPr lang="en-US" sz="3500" i="1" dirty="0" err="1"/>
              <a:t>Streicher</a:t>
            </a:r>
            <a:r>
              <a:rPr lang="en-US" sz="3500" i="1" dirty="0"/>
              <a:t>, </a:t>
            </a:r>
            <a:r>
              <a:rPr lang="en-US" sz="3500" i="1" dirty="0" err="1"/>
              <a:t>Dieudonné</a:t>
            </a:r>
            <a:r>
              <a:rPr lang="en-US" sz="3500" i="1" dirty="0"/>
              <a:t>, and the </a:t>
            </a:r>
            <a:r>
              <a:rPr lang="en-US" sz="3500" i="1" dirty="0" err="1"/>
              <a:t>Schiedmayers</a:t>
            </a:r>
            <a:r>
              <a:rPr lang="en-US" sz="3500" i="1" dirty="0"/>
              <a:t> (Two Manuals and a Notebook, Translated form the Original German, with Commentary). </a:t>
            </a:r>
            <a:r>
              <a:rPr lang="en-US" sz="3500" dirty="0"/>
              <a:t>Foreword by Malcolm </a:t>
            </a:r>
            <a:r>
              <a:rPr lang="en-US" sz="3500" dirty="0" err="1"/>
              <a:t>Bilson</a:t>
            </a:r>
            <a:r>
              <a:rPr lang="en-US" sz="3500" dirty="0"/>
              <a:t>.  Lewiston, NY:  The Edwin </a:t>
            </a:r>
            <a:r>
              <a:rPr lang="en-US" sz="3500" dirty="0" err="1"/>
              <a:t>Mellen</a:t>
            </a:r>
            <a:r>
              <a:rPr lang="en-US" sz="3500" dirty="0"/>
              <a:t> Press, 2008</a:t>
            </a:r>
            <a:r>
              <a:rPr lang="en-US" sz="3500" dirty="0" smtClean="0"/>
              <a:t>. </a:t>
            </a:r>
          </a:p>
          <a:p>
            <a:pPr>
              <a:buNone/>
            </a:pPr>
            <a:endParaRPr lang="en-US" sz="3500" i="1" dirty="0"/>
          </a:p>
          <a:p>
            <a:pPr>
              <a:buNone/>
            </a:pPr>
            <a:r>
              <a:rPr lang="en-US" sz="3500" dirty="0" smtClean="0"/>
              <a:t>Drake, Kenneth</a:t>
            </a:r>
            <a:r>
              <a:rPr lang="en-US" sz="3500" i="1" dirty="0" smtClean="0"/>
              <a:t>.  Classic and Romantic Pianos.  web-site </a:t>
            </a:r>
            <a:r>
              <a:rPr lang="en-US" sz="3500" i="1" u="sng" dirty="0" smtClean="0">
                <a:hlinkClick r:id="rId2"/>
              </a:rPr>
              <a:t>http://classicandromanticpianos.org/performance.html</a:t>
            </a:r>
          </a:p>
          <a:p>
            <a:pPr>
              <a:buNone/>
            </a:pPr>
            <a:endParaRPr lang="en-US" sz="3500" i="1" u="sng" dirty="0" smtClean="0">
              <a:hlinkClick r:id="rId2"/>
            </a:endParaRPr>
          </a:p>
          <a:p>
            <a:pPr>
              <a:buNone/>
            </a:pPr>
            <a:r>
              <a:rPr lang="en-US" sz="3500" dirty="0" smtClean="0"/>
              <a:t>Drake, Kenneth.  </a:t>
            </a:r>
            <a:r>
              <a:rPr lang="en-US" sz="3500" i="1" dirty="0" smtClean="0"/>
              <a:t>Journal for Young Pianists.  web-site </a:t>
            </a:r>
            <a:r>
              <a:rPr lang="en-US" sz="3500" i="1" u="sng" dirty="0" smtClean="0">
                <a:hlinkClick r:id="rId2"/>
              </a:rPr>
              <a:t>http://classicandromanticpianos.org/performance.html</a:t>
            </a:r>
            <a:endParaRPr lang="en-US" sz="3500" i="1" u="sng" dirty="0" smtClean="0"/>
          </a:p>
          <a:p>
            <a:pPr>
              <a:buNone/>
            </a:pPr>
            <a:endParaRPr lang="en-US" sz="3500" i="1" u="sng" dirty="0" smtClean="0"/>
          </a:p>
          <a:p>
            <a:pPr>
              <a:buNone/>
            </a:pPr>
            <a:r>
              <a:rPr lang="en-US" sz="3500" dirty="0" smtClean="0"/>
              <a:t>Drake, Kenneth.  </a:t>
            </a:r>
            <a:r>
              <a:rPr lang="en-US" sz="3500" i="1" dirty="0" smtClean="0"/>
              <a:t>The Beethoven Sonatas and the Creative Experience. </a:t>
            </a:r>
            <a:r>
              <a:rPr lang="en-US" sz="3500" dirty="0" smtClean="0"/>
              <a:t>Bloomington:  Indiana University Press,  1994, 2000 (Index).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i="1" u="sng" dirty="0" smtClean="0">
              <a:hlinkClick r:id="rId2"/>
            </a:endParaRP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Pianos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err="1" smtClean="0"/>
              <a:t>Silbermann</a:t>
            </a:r>
            <a:r>
              <a:rPr lang="en-US" dirty="0" smtClean="0"/>
              <a:t> (Bach)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Streicher</a:t>
            </a:r>
            <a:r>
              <a:rPr lang="en-US" dirty="0" smtClean="0"/>
              <a:t> (Beethoven)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Bechstein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Blüthner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Bösendorfer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Pohlmann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Steinweg</a:t>
            </a:r>
            <a:r>
              <a:rPr lang="en-US" dirty="0" smtClean="0"/>
              <a:t>									</a:t>
            </a:r>
            <a:r>
              <a:rPr lang="en-US" sz="1429" dirty="0" smtClean="0"/>
              <a:t>		</a:t>
            </a:r>
            <a:r>
              <a:rPr lang="en-US" sz="1429" dirty="0" err="1" smtClean="0"/>
              <a:t>miguelmorateorganologia.wordpre</a:t>
            </a:r>
            <a:endParaRPr lang="en-US" sz="1429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8" name="Picture 7" descr="silbermann-hafl-1280x9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196" y="1885752"/>
            <a:ext cx="5319604" cy="3740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07100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Fink, Seymour.</a:t>
            </a:r>
            <a:r>
              <a:rPr lang="en-US" sz="1400" i="1" dirty="0" smtClean="0"/>
              <a:t>  Mechanics of the Piano.  From A Symposium for Pianists and Teachers:  Strategies to Develop the Mind and Body for Optimal Performance.  </a:t>
            </a:r>
            <a:r>
              <a:rPr lang="en-US" sz="1400" dirty="0" smtClean="0"/>
              <a:t>Edited by Kris </a:t>
            </a:r>
            <a:r>
              <a:rPr lang="en-US" sz="1400" dirty="0" err="1" smtClean="0"/>
              <a:t>Kropff</a:t>
            </a:r>
            <a:r>
              <a:rPr lang="en-US" sz="1400" dirty="0" smtClean="0"/>
              <a:t>.  Foreword by </a:t>
            </a:r>
            <a:r>
              <a:rPr lang="en-US" sz="1400" dirty="0" err="1" smtClean="0"/>
              <a:t>Luiz</a:t>
            </a:r>
            <a:r>
              <a:rPr lang="en-US" sz="1400" dirty="0" smtClean="0"/>
              <a:t> de </a:t>
            </a:r>
            <a:r>
              <a:rPr lang="en-US" sz="1400" dirty="0" err="1" smtClean="0"/>
              <a:t>Moura</a:t>
            </a:r>
            <a:r>
              <a:rPr lang="en-US" sz="1400" dirty="0" smtClean="0"/>
              <a:t> Castro.  Dayton:  Heritage Music Press, a division of The Lorenz Corporation, 2002.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Fraser, Alan.  </a:t>
            </a:r>
            <a:r>
              <a:rPr lang="en-US" sz="1400" i="1" dirty="0" smtClean="0"/>
              <a:t>The Craft of Piano Playing:  A New Approach to Piano Technique.  </a:t>
            </a:r>
            <a:r>
              <a:rPr lang="en-US" sz="1400" dirty="0" smtClean="0"/>
              <a:t>Lanham, MD:  The Scarecrow Press, Inc., 2003.  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Gunn, Donna Louise</a:t>
            </a:r>
            <a:r>
              <a:rPr lang="en-US" sz="1400" i="1" dirty="0" smtClean="0"/>
              <a:t>.  Discoveries form the Fortepiano:  A Manual for Beginning and Seasoned Performers.  </a:t>
            </a:r>
            <a:r>
              <a:rPr lang="en-US" sz="1400" dirty="0" smtClean="0"/>
              <a:t>Oxford:  Oxford University Press, 2016.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err="1" smtClean="0"/>
              <a:t>Komlós</a:t>
            </a:r>
            <a:r>
              <a:rPr lang="en-US" sz="1400" dirty="0" smtClean="0"/>
              <a:t>, </a:t>
            </a:r>
            <a:r>
              <a:rPr lang="en-US" sz="1400" dirty="0" err="1" smtClean="0"/>
              <a:t>Katalin</a:t>
            </a:r>
            <a:r>
              <a:rPr lang="en-US" sz="1400" dirty="0" smtClean="0"/>
              <a:t>.  </a:t>
            </a:r>
            <a:r>
              <a:rPr lang="en-US" sz="1400" i="1" dirty="0" smtClean="0"/>
              <a:t>Fortepianos and Their Music:  Germany, Austria, and England 1760-1800.  </a:t>
            </a:r>
            <a:r>
              <a:rPr lang="en-US" sz="1400" dirty="0" smtClean="0"/>
              <a:t>Oxford:  Clarendon Press, 1995.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err="1" smtClean="0"/>
              <a:t>Libin</a:t>
            </a:r>
            <a:r>
              <a:rPr lang="en-US" sz="1400" dirty="0" smtClean="0"/>
              <a:t>, Laurence.</a:t>
            </a:r>
            <a:r>
              <a:rPr lang="en-US" sz="1400" i="1" dirty="0" smtClean="0"/>
              <a:t>  Keyboard Instruments</a:t>
            </a:r>
            <a:r>
              <a:rPr lang="en-US" sz="1400" dirty="0" smtClean="0"/>
              <a:t>.  New York:  The Metropolitan Museum of Art, Summer 1989.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err="1" smtClean="0"/>
              <a:t>Palmieri</a:t>
            </a:r>
            <a:r>
              <a:rPr lang="en-US" sz="1400" dirty="0" smtClean="0"/>
              <a:t>, Robert, general editor</a:t>
            </a:r>
            <a:r>
              <a:rPr lang="en-US" sz="1400" i="1" dirty="0" smtClean="0"/>
              <a:t>.  Encyclopedia of Keyboard Instruments.  </a:t>
            </a:r>
            <a:r>
              <a:rPr lang="en-US" sz="1400" dirty="0" smtClean="0"/>
              <a:t>New York:  Garland, 1994.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err="1" smtClean="0"/>
              <a:t>Rosenblum</a:t>
            </a:r>
            <a:r>
              <a:rPr lang="en-US" sz="1400" dirty="0" smtClean="0"/>
              <a:t>, Sandra P. </a:t>
            </a:r>
            <a:r>
              <a:rPr lang="en-US" sz="1400" i="1" dirty="0" smtClean="0"/>
              <a:t> Performance Practices in Classic Piano Music:  Their Principles and Applications.  </a:t>
            </a:r>
            <a:r>
              <a:rPr lang="en-US" sz="1400" dirty="0" smtClean="0"/>
              <a:t>Foreword by Malcolm </a:t>
            </a:r>
            <a:r>
              <a:rPr lang="en-US" sz="1400" dirty="0" err="1" smtClean="0"/>
              <a:t>Bilson</a:t>
            </a:r>
            <a:r>
              <a:rPr lang="en-US" sz="1400" dirty="0" smtClean="0"/>
              <a:t>.  Bloomington:  Indiana University Press, 1991.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Rowland, David</a:t>
            </a:r>
            <a:r>
              <a:rPr lang="en-US" sz="1400" i="1" dirty="0" smtClean="0"/>
              <a:t>.  Early Keyboard Instruments A Practical Guide</a:t>
            </a:r>
            <a:r>
              <a:rPr lang="en-US" sz="1400" dirty="0" smtClean="0"/>
              <a:t>.  Cambridge:  Cambridge University Press, 2001.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err="1" smtClean="0"/>
              <a:t>Shrader</a:t>
            </a:r>
            <a:r>
              <a:rPr lang="en-US" sz="1400" dirty="0" smtClean="0"/>
              <a:t>, David</a:t>
            </a:r>
            <a:r>
              <a:rPr lang="en-US" sz="1400" i="1" dirty="0" smtClean="0"/>
              <a:t>.  Piano evolution, history of keyboard instruments.  YouTube:  </a:t>
            </a:r>
            <a:r>
              <a:rPr lang="en-US" sz="1400" i="1" u="sng" dirty="0" smtClean="0">
                <a:hlinkClick r:id="rId2"/>
              </a:rPr>
              <a:t>https://www.youtube.com/watch?v=jMwM9AEkzsQ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List of Repertoire (Excerpts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dirty="0"/>
              <a:t>List of Repertoire (Excerpts):  Scores from </a:t>
            </a:r>
            <a:r>
              <a:rPr lang="en-US" dirty="0" err="1"/>
              <a:t>Petrucci</a:t>
            </a:r>
            <a:r>
              <a:rPr lang="en-US" dirty="0"/>
              <a:t> Music Library (</a:t>
            </a:r>
            <a:r>
              <a:rPr lang="en-US" dirty="0" err="1"/>
              <a:t>IMSLP.org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Prelude </a:t>
            </a:r>
            <a:r>
              <a:rPr lang="en-US" dirty="0"/>
              <a:t>in C Major, BWV 846 by Johann Sebastian </a:t>
            </a:r>
            <a:r>
              <a:rPr lang="en-US" dirty="0" smtClean="0"/>
              <a:t>Bach</a:t>
            </a:r>
          </a:p>
          <a:p>
            <a:pPr>
              <a:buNone/>
            </a:pPr>
            <a:r>
              <a:rPr lang="en-US" dirty="0" smtClean="0"/>
              <a:t>Sonata </a:t>
            </a:r>
            <a:r>
              <a:rPr lang="en-US" dirty="0"/>
              <a:t>in C Major, Hob. XVI/50, </a:t>
            </a:r>
            <a:r>
              <a:rPr lang="en-US" dirty="0" err="1"/>
              <a:t>mvt</a:t>
            </a:r>
            <a:r>
              <a:rPr lang="en-US" dirty="0"/>
              <a:t>. I by Franz Joseph </a:t>
            </a:r>
            <a:r>
              <a:rPr lang="en-US" dirty="0" smtClean="0"/>
              <a:t>Haydn</a:t>
            </a:r>
          </a:p>
          <a:p>
            <a:pPr>
              <a:buNone/>
            </a:pPr>
            <a:r>
              <a:rPr lang="en-US" dirty="0" smtClean="0"/>
              <a:t>Sonata </a:t>
            </a:r>
            <a:r>
              <a:rPr lang="en-US" dirty="0"/>
              <a:t>in F Major, K. 332 , </a:t>
            </a:r>
            <a:r>
              <a:rPr lang="en-US" dirty="0" err="1"/>
              <a:t>mvt</a:t>
            </a:r>
            <a:r>
              <a:rPr lang="en-US" dirty="0"/>
              <a:t>. I by Wolfgang Amadeus </a:t>
            </a:r>
            <a:r>
              <a:rPr lang="en-US" dirty="0" smtClean="0"/>
              <a:t>Mozart</a:t>
            </a:r>
          </a:p>
          <a:p>
            <a:pPr>
              <a:buNone/>
            </a:pPr>
            <a:r>
              <a:rPr lang="en-US" dirty="0" smtClean="0"/>
              <a:t>Sonata </a:t>
            </a:r>
            <a:r>
              <a:rPr lang="en-US" dirty="0"/>
              <a:t>No. 11, K. 331, </a:t>
            </a:r>
            <a:r>
              <a:rPr lang="en-US" dirty="0" err="1"/>
              <a:t>mvt</a:t>
            </a:r>
            <a:r>
              <a:rPr lang="en-US" dirty="0"/>
              <a:t>. III (“Rondo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Turca</a:t>
            </a:r>
            <a:r>
              <a:rPr lang="en-US" dirty="0"/>
              <a:t>”) by Wolfgang Amadeus </a:t>
            </a:r>
            <a:r>
              <a:rPr lang="en-US" dirty="0" smtClean="0"/>
              <a:t>Mozart</a:t>
            </a:r>
          </a:p>
          <a:p>
            <a:pPr>
              <a:buNone/>
            </a:pPr>
            <a:r>
              <a:rPr lang="en-US" dirty="0" smtClean="0"/>
              <a:t>Sonata </a:t>
            </a:r>
            <a:r>
              <a:rPr lang="en-US" dirty="0"/>
              <a:t>in </a:t>
            </a:r>
            <a:r>
              <a:rPr lang="en-US" dirty="0" err="1"/>
              <a:t>d</a:t>
            </a:r>
            <a:r>
              <a:rPr lang="en-US" dirty="0"/>
              <a:t> minor, (“Tempest”), Op. 31, No. 2  by Ludwig van </a:t>
            </a:r>
            <a:r>
              <a:rPr lang="en-US" dirty="0" smtClean="0"/>
              <a:t>Beethoven</a:t>
            </a:r>
          </a:p>
          <a:p>
            <a:pPr>
              <a:buNone/>
            </a:pPr>
            <a:r>
              <a:rPr lang="en-US" dirty="0" smtClean="0"/>
              <a:t>Sonata </a:t>
            </a:r>
            <a:r>
              <a:rPr lang="en-US" dirty="0"/>
              <a:t>in </a:t>
            </a:r>
            <a:r>
              <a:rPr lang="en-US" dirty="0" err="1"/>
              <a:t>c</a:t>
            </a:r>
            <a:r>
              <a:rPr lang="en-US" dirty="0"/>
              <a:t> minor (“</a:t>
            </a:r>
            <a:r>
              <a:rPr lang="en-US" dirty="0" err="1"/>
              <a:t>Pathetique</a:t>
            </a:r>
            <a:r>
              <a:rPr lang="en-US" dirty="0"/>
              <a:t>), Op. 13, </a:t>
            </a:r>
            <a:r>
              <a:rPr lang="en-US" dirty="0" err="1"/>
              <a:t>mvt</a:t>
            </a:r>
            <a:r>
              <a:rPr lang="en-US" dirty="0"/>
              <a:t>. II, by Ludwig van </a:t>
            </a:r>
            <a:r>
              <a:rPr lang="en-US" dirty="0" smtClean="0"/>
              <a:t>Beethoven</a:t>
            </a:r>
          </a:p>
          <a:p>
            <a:pPr>
              <a:buNone/>
            </a:pPr>
            <a:r>
              <a:rPr lang="en-US" dirty="0" smtClean="0"/>
              <a:t>Sonata </a:t>
            </a:r>
            <a:r>
              <a:rPr lang="en-US" dirty="0"/>
              <a:t>in </a:t>
            </a:r>
            <a:r>
              <a:rPr lang="en-US" dirty="0" err="1"/>
              <a:t>c</a:t>
            </a:r>
            <a:r>
              <a:rPr lang="en-US" dirty="0"/>
              <a:t> minor (“</a:t>
            </a:r>
            <a:r>
              <a:rPr lang="en-US" dirty="0" err="1"/>
              <a:t>Pathetique</a:t>
            </a:r>
            <a:r>
              <a:rPr lang="en-US" dirty="0"/>
              <a:t>”), Op. 13, </a:t>
            </a:r>
            <a:r>
              <a:rPr lang="en-US" dirty="0" err="1"/>
              <a:t>mvt</a:t>
            </a:r>
            <a:r>
              <a:rPr lang="en-US" dirty="0"/>
              <a:t>. III, by Ludwig van </a:t>
            </a:r>
            <a:r>
              <a:rPr lang="en-US" dirty="0" smtClean="0"/>
              <a:t>Beethoven</a:t>
            </a:r>
          </a:p>
          <a:p>
            <a:pPr>
              <a:buNone/>
            </a:pPr>
            <a:r>
              <a:rPr lang="en-US" dirty="0" smtClean="0"/>
              <a:t>Mazurka </a:t>
            </a:r>
            <a:r>
              <a:rPr lang="en-US" dirty="0"/>
              <a:t>in B-flat Major, Op. 7, No. 1 by </a:t>
            </a:r>
            <a:r>
              <a:rPr lang="en-US" dirty="0" err="1"/>
              <a:t>Frédéric</a:t>
            </a:r>
            <a:r>
              <a:rPr lang="en-US" dirty="0"/>
              <a:t> </a:t>
            </a:r>
            <a:r>
              <a:rPr lang="en-US" dirty="0" smtClean="0"/>
              <a:t>Chopin</a:t>
            </a:r>
          </a:p>
          <a:p>
            <a:pPr>
              <a:buNone/>
            </a:pPr>
            <a:r>
              <a:rPr lang="en-US" dirty="0" err="1" smtClean="0"/>
              <a:t>Prélude</a:t>
            </a:r>
            <a:r>
              <a:rPr lang="en-US" dirty="0" smtClean="0"/>
              <a:t> </a:t>
            </a:r>
            <a:r>
              <a:rPr lang="en-US" dirty="0"/>
              <a:t>in D-flat Major (“Raindrop”), Op. 28, No. 15 by </a:t>
            </a:r>
            <a:r>
              <a:rPr lang="en-US" dirty="0" err="1"/>
              <a:t>Frédéric</a:t>
            </a:r>
            <a:r>
              <a:rPr lang="en-US" dirty="0"/>
              <a:t> </a:t>
            </a:r>
            <a:r>
              <a:rPr lang="en-US" dirty="0" smtClean="0"/>
              <a:t>Chopin</a:t>
            </a:r>
          </a:p>
          <a:p>
            <a:pPr>
              <a:buNone/>
            </a:pPr>
            <a:r>
              <a:rPr lang="en-US" dirty="0" smtClean="0"/>
              <a:t>Grande </a:t>
            </a:r>
            <a:r>
              <a:rPr lang="en-US" dirty="0" err="1"/>
              <a:t>valse</a:t>
            </a:r>
            <a:r>
              <a:rPr lang="en-US" dirty="0"/>
              <a:t> </a:t>
            </a:r>
            <a:r>
              <a:rPr lang="en-US" dirty="0" err="1"/>
              <a:t>brillante</a:t>
            </a:r>
            <a:r>
              <a:rPr lang="en-US" dirty="0"/>
              <a:t> in E-flat Major, Op. 18 by </a:t>
            </a:r>
            <a:r>
              <a:rPr lang="en-US" dirty="0" err="1"/>
              <a:t>Frédéric</a:t>
            </a:r>
            <a:r>
              <a:rPr lang="en-US" dirty="0"/>
              <a:t> </a:t>
            </a:r>
            <a:r>
              <a:rPr lang="en-US" dirty="0" smtClean="0"/>
              <a:t>Chopin</a:t>
            </a:r>
          </a:p>
          <a:p>
            <a:pPr>
              <a:buNone/>
            </a:pPr>
            <a:r>
              <a:rPr lang="en-US" dirty="0" err="1" smtClean="0"/>
              <a:t>Étude</a:t>
            </a:r>
            <a:r>
              <a:rPr lang="en-US" dirty="0" smtClean="0"/>
              <a:t> </a:t>
            </a:r>
            <a:r>
              <a:rPr lang="en-US" dirty="0"/>
              <a:t>in E Major, Op. 10, No. 3 by </a:t>
            </a:r>
            <a:r>
              <a:rPr lang="en-US" dirty="0" err="1"/>
              <a:t>Frédéric</a:t>
            </a:r>
            <a:r>
              <a:rPr lang="en-US" dirty="0"/>
              <a:t> </a:t>
            </a:r>
            <a:r>
              <a:rPr lang="en-US" dirty="0" smtClean="0"/>
              <a:t>Chopin</a:t>
            </a:r>
          </a:p>
          <a:p>
            <a:pPr>
              <a:buNone/>
            </a:pPr>
            <a:r>
              <a:rPr lang="en-US" dirty="0" err="1" smtClean="0"/>
              <a:t>Duetto</a:t>
            </a:r>
            <a:r>
              <a:rPr lang="en-US" dirty="0"/>
              <a:t>, Op. 38, No. 6 by Felix </a:t>
            </a:r>
            <a:r>
              <a:rPr lang="en-US" dirty="0" smtClean="0"/>
              <a:t>Mendelssohn</a:t>
            </a:r>
          </a:p>
          <a:p>
            <a:pPr>
              <a:buNone/>
            </a:pPr>
            <a:r>
              <a:rPr lang="en-US" dirty="0" smtClean="0"/>
              <a:t>Clair </a:t>
            </a:r>
            <a:r>
              <a:rPr lang="en-US" dirty="0"/>
              <a:t>de Lune from </a:t>
            </a:r>
            <a:r>
              <a:rPr lang="en-US" i="1" dirty="0"/>
              <a:t>Suite </a:t>
            </a:r>
            <a:r>
              <a:rPr lang="en-US" i="1" dirty="0" err="1"/>
              <a:t>Bergamasque</a:t>
            </a:r>
            <a:r>
              <a:rPr lang="en-US" i="1" dirty="0"/>
              <a:t> by Claude </a:t>
            </a:r>
            <a:r>
              <a:rPr lang="en-US" i="1" dirty="0" smtClean="0"/>
              <a:t>Debussy</a:t>
            </a:r>
          </a:p>
          <a:p>
            <a:pPr>
              <a:buNone/>
            </a:pPr>
            <a:r>
              <a:rPr lang="en-US" i="1" dirty="0" smtClean="0"/>
              <a:t>Prelude </a:t>
            </a:r>
            <a:r>
              <a:rPr lang="en-US" i="1" dirty="0"/>
              <a:t>from Pour Le Piano by Claude </a:t>
            </a:r>
            <a:r>
              <a:rPr lang="en-US" i="1" dirty="0" smtClean="0"/>
              <a:t>Debussy</a:t>
            </a:r>
          </a:p>
          <a:p>
            <a:pPr>
              <a:buNone/>
            </a:pPr>
            <a:r>
              <a:rPr lang="en-US" i="1" dirty="0" err="1" smtClean="0"/>
              <a:t>Sechs</a:t>
            </a:r>
            <a:r>
              <a:rPr lang="en-US" i="1" dirty="0" smtClean="0"/>
              <a:t> </a:t>
            </a:r>
            <a:r>
              <a:rPr lang="en-US" i="1" dirty="0" err="1"/>
              <a:t>kleine</a:t>
            </a:r>
            <a:r>
              <a:rPr lang="en-US" i="1" dirty="0"/>
              <a:t> </a:t>
            </a:r>
            <a:r>
              <a:rPr lang="en-US" i="1" dirty="0" err="1"/>
              <a:t>Klavierstücke</a:t>
            </a:r>
            <a:r>
              <a:rPr lang="en-US" i="1" dirty="0"/>
              <a:t>, Op. 19, </a:t>
            </a:r>
            <a:r>
              <a:rPr lang="en-US" i="1" dirty="0" err="1"/>
              <a:t>mvt</a:t>
            </a:r>
            <a:r>
              <a:rPr lang="en-US" i="1" dirty="0"/>
              <a:t>. VI, by Arnold </a:t>
            </a:r>
            <a:r>
              <a:rPr lang="en-US" i="1" dirty="0" smtClean="0"/>
              <a:t>Schoenberg</a:t>
            </a:r>
          </a:p>
          <a:p>
            <a:pPr>
              <a:buNone/>
            </a:pPr>
            <a:endParaRPr lang="en-US" i="1" dirty="0"/>
          </a:p>
          <a:p>
            <a:pPr>
              <a:buNone/>
            </a:pPr>
            <a:r>
              <a:rPr lang="en-US" i="1" dirty="0" err="1" smtClean="0"/>
              <a:t>Maykapar</a:t>
            </a:r>
            <a:r>
              <a:rPr lang="en-US" i="1" dirty="0"/>
              <a:t>, Samuel.  Pedal Preludes for Piano.  Translated from the Russian by Sergei </a:t>
            </a:r>
            <a:r>
              <a:rPr lang="en-US" i="1" dirty="0" err="1"/>
              <a:t>Mihailoff</a:t>
            </a:r>
            <a:r>
              <a:rPr lang="en-US" i="1" dirty="0"/>
              <a:t> in collaboration with Nicholas </a:t>
            </a:r>
            <a:r>
              <a:rPr lang="en-US" i="1" dirty="0" err="1"/>
              <a:t>Petlin</a:t>
            </a:r>
            <a:r>
              <a:rPr lang="en-US" i="1" dirty="0"/>
              <a:t>.  Evanston:  </a:t>
            </a:r>
            <a:r>
              <a:rPr lang="en-US" i="1" dirty="0" err="1"/>
              <a:t>Summy-Birchard</a:t>
            </a:r>
            <a:r>
              <a:rPr lang="en-US" i="1" dirty="0"/>
              <a:t> Company, 1974.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Fortepianos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Broadwood</a:t>
            </a:r>
            <a:r>
              <a:rPr lang="en-US" dirty="0" smtClean="0"/>
              <a:t> (Beethoven)</a:t>
            </a:r>
          </a:p>
          <a:p>
            <a:pPr>
              <a:buNone/>
            </a:pPr>
            <a:r>
              <a:rPr lang="en-US" sz="1000" dirty="0" smtClean="0"/>
              <a:t>					(</a:t>
            </a:r>
            <a:r>
              <a:rPr lang="en-US" sz="1000" dirty="0" err="1" smtClean="0"/>
              <a:t>squarepianos.com</a:t>
            </a:r>
            <a:r>
              <a:rPr lang="en-US" sz="1000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</a:t>
            </a:r>
            <a:r>
              <a:rPr lang="en-US" dirty="0" err="1" smtClean="0"/>
              <a:t>Clementi</a:t>
            </a:r>
            <a:r>
              <a:rPr lang="en-US" dirty="0" smtClean="0"/>
              <a:t> </a:t>
            </a:r>
            <a:r>
              <a:rPr lang="en-US" sz="1000" dirty="0" smtClean="0"/>
              <a:t>(</a:t>
            </a:r>
            <a:r>
              <a:rPr lang="en-US" sz="1000" dirty="0" err="1" smtClean="0"/>
              <a:t>galleryhip.com</a:t>
            </a:r>
            <a:r>
              <a:rPr lang="en-US" sz="1000" dirty="0" smtClean="0"/>
              <a:t>)</a:t>
            </a:r>
            <a:endParaRPr lang="en-US" dirty="0" smtClean="0"/>
          </a:p>
          <a:p>
            <a:pPr>
              <a:buNone/>
            </a:pPr>
            <a:r>
              <a:rPr lang="en-US" sz="1000" dirty="0" smtClean="0"/>
              <a:t>								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												</a:t>
            </a:r>
          </a:p>
          <a:p>
            <a:pPr>
              <a:buNone/>
            </a:pPr>
            <a:r>
              <a:rPr lang="en-US" dirty="0" smtClean="0"/>
              <a:t>																(</a:t>
            </a:r>
            <a:r>
              <a:rPr lang="en-US" dirty="0" err="1" smtClean="0"/>
              <a:t>Érard</a:t>
            </a:r>
            <a:r>
              <a:rPr lang="en-US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70" y="4155856"/>
            <a:ext cx="3453934" cy="1825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00" y="1600200"/>
            <a:ext cx="3721100" cy="264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French Pianos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													</a:t>
            </a:r>
            <a:r>
              <a:rPr lang="en-US" dirty="0" err="1" smtClean="0"/>
              <a:t>Érard</a:t>
            </a:r>
            <a:r>
              <a:rPr lang="en-US" dirty="0" smtClean="0"/>
              <a:t> (Liszt)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					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Pleyel</a:t>
            </a:r>
            <a:r>
              <a:rPr lang="en-US" dirty="0" smtClean="0"/>
              <a:t> (Chopin)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Gaveau</a:t>
            </a:r>
            <a:r>
              <a:rPr lang="en-US" dirty="0" smtClean="0"/>
              <a:t>, </a:t>
            </a:r>
            <a:r>
              <a:rPr lang="en-US" dirty="0" err="1" smtClean="0"/>
              <a:t>Pape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249" y="2250282"/>
            <a:ext cx="3574551" cy="2697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1600200"/>
            <a:ext cx="2882900" cy="288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States Pianos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Babcock (Boston, 1810)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Baldwin (Cincinnati, 1890)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Cable and Sons (NYC, 1852)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Charles Albrecht  (Philadelphia and Long Island, 1759)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err="1" smtClean="0"/>
              <a:t>Chickering</a:t>
            </a:r>
            <a:r>
              <a:rPr lang="en-US" dirty="0" smtClean="0"/>
              <a:t> and Sons (Boston, 1823)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Knabe</a:t>
            </a:r>
            <a:r>
              <a:rPr lang="en-US" dirty="0" smtClean="0"/>
              <a:t> (Baltimore, 1837)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Mason and Hamlin (Boston, 1854)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Steinway (</a:t>
            </a:r>
            <a:r>
              <a:rPr lang="en-US" dirty="0" err="1" smtClean="0"/>
              <a:t>Steinweg</a:t>
            </a:r>
            <a:r>
              <a:rPr lang="en-US" dirty="0" smtClean="0"/>
              <a:t>) (NYC, 1850s)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2248</Words>
  <Application>Microsoft Macintosh PowerPoint</Application>
  <PresentationFormat>On-screen Show (4:3)</PresentationFormat>
  <Paragraphs>384</Paragraphs>
  <Slides>61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Piano Techniques and Effects in Piano Music:  An Historical Approach to Pedaling</vt:lpstr>
      <vt:lpstr>Pedals</vt:lpstr>
      <vt:lpstr>Overview of the Fortepiano</vt:lpstr>
      <vt:lpstr> Historical Background of Keyboard Instruments Examples of Fortepianos and Builders </vt:lpstr>
      <vt:lpstr>Viennese Fortepianos</vt:lpstr>
      <vt:lpstr>German Pianos</vt:lpstr>
      <vt:lpstr>English Fortepianos</vt:lpstr>
      <vt:lpstr>French Pianos</vt:lpstr>
      <vt:lpstr>United States Pianos</vt:lpstr>
      <vt:lpstr>Characteristics of Early Fortepiano </vt:lpstr>
      <vt:lpstr>Characteristics of Later Fortepiano</vt:lpstr>
      <vt:lpstr>Designs</vt:lpstr>
      <vt:lpstr>Inventions </vt:lpstr>
      <vt:lpstr>Escapement</vt:lpstr>
      <vt:lpstr>Over Stringing and Cast Iron Frame</vt:lpstr>
      <vt:lpstr>Aliquot Stringing  Invented by Blüthner </vt:lpstr>
      <vt:lpstr>Pedals:  Types and Function</vt:lpstr>
      <vt:lpstr>Pedals:  Fortepianos/Early Pianofortes</vt:lpstr>
      <vt:lpstr>Slide 19</vt:lpstr>
      <vt:lpstr>Slide 20</vt:lpstr>
      <vt:lpstr>Slide 21</vt:lpstr>
      <vt:lpstr>Pedal Piano  (Hammerflügel with Pedal Board)</vt:lpstr>
      <vt:lpstr>Slide 23</vt:lpstr>
      <vt:lpstr>Pedal Techniques</vt:lpstr>
      <vt:lpstr> Samuel Maykapar Pedal Prelude 2  </vt:lpstr>
      <vt:lpstr>Maykapar Prelude 4</vt:lpstr>
      <vt:lpstr>Slide 27</vt:lpstr>
      <vt:lpstr>Slide 28</vt:lpstr>
      <vt:lpstr>Slide 29</vt:lpstr>
      <vt:lpstr>Mozart Sonata in F Major, K. 332, mvt. I </vt:lpstr>
      <vt:lpstr>Slide 31</vt:lpstr>
      <vt:lpstr>Beethoven “Pathetique”, mvt. 2 </vt:lpstr>
      <vt:lpstr>Critical and Creative Listening to the Pedal</vt:lpstr>
      <vt:lpstr>Create Exercises for Listening to the Pedal</vt:lpstr>
      <vt:lpstr>Decisions Based on Style and Performance Practice (facsimile vs. modern editions)</vt:lpstr>
      <vt:lpstr>Use of the Pedal</vt:lpstr>
      <vt:lpstr> Samples of Pedaling in Repertoire Bach Prelude in C Major, BWV 846  </vt:lpstr>
      <vt:lpstr>Haydn Sonata in C Major, Hob. XVI/50, mvt. 1 </vt:lpstr>
      <vt:lpstr>Beethoven “Pathetique” Sonata Rondo</vt:lpstr>
      <vt:lpstr>Slide 40</vt:lpstr>
      <vt:lpstr>Beethoven Sonata in d minor (“Tempest”), Op. 31, No. 2 </vt:lpstr>
      <vt:lpstr>Slide 42</vt:lpstr>
      <vt:lpstr>Slide 43</vt:lpstr>
      <vt:lpstr>Chopin - interpreting his pedal markings Mazurka on B-flat Major, Op. 7, No. 1 </vt:lpstr>
      <vt:lpstr>Slide 45</vt:lpstr>
      <vt:lpstr>Chopin Étude in E Major, Op. 10, No. 3</vt:lpstr>
      <vt:lpstr>Prélude in D-flat Major, Op. 7, No. 1 (“Raindrop”) </vt:lpstr>
      <vt:lpstr>Slide 48</vt:lpstr>
      <vt:lpstr>Grande valse brillante in E-flat Major, Op. 18</vt:lpstr>
      <vt:lpstr>Slide 50</vt:lpstr>
      <vt:lpstr>Mendelssohn Duetto, Op. 38, No. 6 </vt:lpstr>
      <vt:lpstr>Slide 52</vt:lpstr>
      <vt:lpstr>Debussy</vt:lpstr>
      <vt:lpstr>Slide 54</vt:lpstr>
      <vt:lpstr>Debussy</vt:lpstr>
      <vt:lpstr>Slide 56</vt:lpstr>
      <vt:lpstr>Schoenberg Sechs kleine Klavierstücke, Op. 19, No. 6</vt:lpstr>
      <vt:lpstr>Summary</vt:lpstr>
      <vt:lpstr>Sources</vt:lpstr>
      <vt:lpstr>Slide 60</vt:lpstr>
      <vt:lpstr>List of Repertoire (Excerpts)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Piano Techniques and Effects in Piano Music:  An Historical Approach to Pedaling</dc:title>
  <dc:creator>Office 2004 Test Drive User</dc:creator>
  <cp:lastModifiedBy>Office 2004 Test Drive User</cp:lastModifiedBy>
  <cp:revision>49</cp:revision>
  <dcterms:created xsi:type="dcterms:W3CDTF">2017-05-14T18:25:43Z</dcterms:created>
  <dcterms:modified xsi:type="dcterms:W3CDTF">2017-05-14T18:31:34Z</dcterms:modified>
</cp:coreProperties>
</file>